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4"/>
    <p:sldMasterId id="2147483712" r:id="rId5"/>
  </p:sldMasterIdLst>
  <p:notesMasterIdLst>
    <p:notesMasterId r:id="rId65"/>
  </p:notesMasterIdLst>
  <p:handoutMasterIdLst>
    <p:handoutMasterId r:id="rId66"/>
  </p:handoutMasterIdLst>
  <p:sldIdLst>
    <p:sldId id="342" r:id="rId6"/>
    <p:sldId id="445" r:id="rId7"/>
    <p:sldId id="344" r:id="rId8"/>
    <p:sldId id="345" r:id="rId9"/>
    <p:sldId id="350" r:id="rId10"/>
    <p:sldId id="446" r:id="rId11"/>
    <p:sldId id="407" r:id="rId12"/>
    <p:sldId id="347" r:id="rId13"/>
    <p:sldId id="438" r:id="rId14"/>
    <p:sldId id="439" r:id="rId15"/>
    <p:sldId id="441" r:id="rId16"/>
    <p:sldId id="408" r:id="rId17"/>
    <p:sldId id="410" r:id="rId18"/>
    <p:sldId id="409" r:id="rId19"/>
    <p:sldId id="411" r:id="rId20"/>
    <p:sldId id="414" r:id="rId21"/>
    <p:sldId id="413" r:id="rId22"/>
    <p:sldId id="415" r:id="rId23"/>
    <p:sldId id="416" r:id="rId24"/>
    <p:sldId id="417" r:id="rId25"/>
    <p:sldId id="418" r:id="rId26"/>
    <p:sldId id="419" r:id="rId27"/>
    <p:sldId id="509" r:id="rId28"/>
    <p:sldId id="510" r:id="rId29"/>
    <p:sldId id="511" r:id="rId30"/>
    <p:sldId id="512" r:id="rId31"/>
    <p:sldId id="513" r:id="rId32"/>
    <p:sldId id="423" r:id="rId33"/>
    <p:sldId id="515" r:id="rId34"/>
    <p:sldId id="420" r:id="rId35"/>
    <p:sldId id="503" r:id="rId36"/>
    <p:sldId id="504" r:id="rId37"/>
    <p:sldId id="422" r:id="rId38"/>
    <p:sldId id="505" r:id="rId39"/>
    <p:sldId id="500" r:id="rId40"/>
    <p:sldId id="502" r:id="rId41"/>
    <p:sldId id="501" r:id="rId42"/>
    <p:sldId id="436" r:id="rId43"/>
    <p:sldId id="424" r:id="rId44"/>
    <p:sldId id="508" r:id="rId45"/>
    <p:sldId id="425" r:id="rId46"/>
    <p:sldId id="507" r:id="rId47"/>
    <p:sldId id="426" r:id="rId48"/>
    <p:sldId id="427" r:id="rId49"/>
    <p:sldId id="428" r:id="rId50"/>
    <p:sldId id="429" r:id="rId51"/>
    <p:sldId id="430" r:id="rId52"/>
    <p:sldId id="431" r:id="rId53"/>
    <p:sldId id="433" r:id="rId54"/>
    <p:sldId id="516" r:id="rId55"/>
    <p:sldId id="434" r:id="rId56"/>
    <p:sldId id="435" r:id="rId57"/>
    <p:sldId id="437" r:id="rId58"/>
    <p:sldId id="499" r:id="rId59"/>
    <p:sldId id="442" r:id="rId60"/>
    <p:sldId id="447" r:id="rId61"/>
    <p:sldId id="443" r:id="rId62"/>
    <p:sldId id="444" r:id="rId63"/>
    <p:sldId id="514" r:id="rId6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 userDrawn="1">
          <p15:clr>
            <a:srgbClr val="A4A3A4"/>
          </p15:clr>
        </p15:guide>
        <p15:guide id="2" pos="59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334C"/>
    <a:srgbClr val="FF2D5A"/>
    <a:srgbClr val="D1254C"/>
    <a:srgbClr val="A0A0A0"/>
    <a:srgbClr val="B52804"/>
    <a:srgbClr val="C82D5A"/>
    <a:srgbClr val="FF4B6E"/>
    <a:srgbClr val="2DC89B"/>
    <a:srgbClr val="3CA0A0"/>
    <a:srgbClr val="2DD29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27" autoAdjust="0"/>
    <p:restoredTop sz="83457" autoAdjust="0"/>
  </p:normalViewPr>
  <p:slideViewPr>
    <p:cSldViewPr snapToGrid="0" snapToObjects="1" showGuides="1">
      <p:cViewPr varScale="1">
        <p:scale>
          <a:sx n="95" d="100"/>
          <a:sy n="95" d="100"/>
        </p:scale>
        <p:origin x="948" y="66"/>
      </p:cViewPr>
      <p:guideLst>
        <p:guide orient="horz" pos="132"/>
        <p:guide pos="597"/>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BD072CE-E66B-4048-9F61-FE7C4FB84926}" type="datetimeFigureOut">
              <a:rPr lang="fr-FR" smtClean="0"/>
              <a:pPr/>
              <a:t>15/10/2018</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7A1D9CA-5865-2841-887B-DA20CDA8F4AF}" type="slidenum">
              <a:rPr lang="fr-FR" smtClean="0"/>
              <a:pPr/>
              <a:t>‹N°›</a:t>
            </a:fld>
            <a:endParaRPr lang="fr-FR"/>
          </a:p>
        </p:txBody>
      </p:sp>
    </p:spTree>
    <p:extLst>
      <p:ext uri="{BB962C8B-B14F-4D97-AF65-F5344CB8AC3E}">
        <p14:creationId xmlns:p14="http://schemas.microsoft.com/office/powerpoint/2010/main" val="112860599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jpeg>
</file>

<file path=ppt/media/image13.gif>
</file>

<file path=ppt/media/image14.jpeg>
</file>

<file path=ppt/media/image15.jpeg>
</file>

<file path=ppt/media/image16.jpeg>
</file>

<file path=ppt/media/image17.jpeg>
</file>

<file path=ppt/media/image18.png>
</file>

<file path=ppt/media/image19.jpeg>
</file>

<file path=ppt/media/image2.png>
</file>

<file path=ppt/media/image20.png>
</file>

<file path=ppt/media/image21.jpeg>
</file>

<file path=ppt/media/image22.jpeg>
</file>

<file path=ppt/media/image23.jpeg>
</file>

<file path=ppt/media/image24.jpeg>
</file>

<file path=ppt/media/image25.png>
</file>

<file path=ppt/media/image26.jpeg>
</file>

<file path=ppt/media/image27.jpeg>
</file>

<file path=ppt/media/image28.png>
</file>

<file path=ppt/media/image29.png>
</file>

<file path=ppt/media/image3.png>
</file>

<file path=ppt/media/image30.png>
</file>

<file path=ppt/media/image31.jpeg>
</file>

<file path=ppt/media/image32.png>
</file>

<file path=ppt/media/image33.jpeg>
</file>

<file path=ppt/media/image34.jpeg>
</file>

<file path=ppt/media/image35.png>
</file>

<file path=ppt/media/image36.png>
</file>

<file path=ppt/media/image37.png>
</file>

<file path=ppt/media/image38.png>
</file>

<file path=ppt/media/image39.jpeg>
</file>

<file path=ppt/media/image4.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D3CA38-E6FB-DA4F-87C7-6BC47AEFFCED}" type="datetimeFigureOut">
              <a:rPr lang="fr-FR" smtClean="0"/>
              <a:pPr/>
              <a:t>15/10/2018</a:t>
            </a:fld>
            <a:endParaRPr lang="fr-FR"/>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63A3CBF-A165-A043-A432-3F41C557035D}" type="slidenum">
              <a:rPr lang="fr-FR" smtClean="0"/>
              <a:pPr/>
              <a:t>‹N°›</a:t>
            </a:fld>
            <a:endParaRPr lang="fr-FR"/>
          </a:p>
        </p:txBody>
      </p:sp>
    </p:spTree>
    <p:extLst>
      <p:ext uri="{BB962C8B-B14F-4D97-AF65-F5344CB8AC3E}">
        <p14:creationId xmlns:p14="http://schemas.microsoft.com/office/powerpoint/2010/main" val="340811738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dirty="0"/>
              <a:t>UBER ? Apple</a:t>
            </a:r>
            <a:r>
              <a:rPr lang="fr-FR" baseline="0" dirty="0"/>
              <a:t> ? USER au centre du débat !</a:t>
            </a:r>
            <a:endParaRPr lang="fr-FR" dirty="0"/>
          </a:p>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6</a:t>
            </a:fld>
            <a:endParaRPr lang="fr-FR"/>
          </a:p>
        </p:txBody>
      </p:sp>
    </p:spTree>
    <p:extLst>
      <p:ext uri="{BB962C8B-B14F-4D97-AF65-F5344CB8AC3E}">
        <p14:creationId xmlns:p14="http://schemas.microsoft.com/office/powerpoint/2010/main" val="31567142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18</a:t>
            </a:fld>
            <a:endParaRPr lang="fr-FR"/>
          </a:p>
        </p:txBody>
      </p:sp>
    </p:spTree>
    <p:extLst>
      <p:ext uri="{BB962C8B-B14F-4D97-AF65-F5344CB8AC3E}">
        <p14:creationId xmlns:p14="http://schemas.microsoft.com/office/powerpoint/2010/main" val="4135361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1. Les émotions / états psychologique fonctionnent très bien : Solitude, ennui,…</a:t>
            </a:r>
          </a:p>
        </p:txBody>
      </p:sp>
      <p:sp>
        <p:nvSpPr>
          <p:cNvPr id="4" name="Espace réservé du numéro de diapositive 3"/>
          <p:cNvSpPr>
            <a:spLocks noGrp="1"/>
          </p:cNvSpPr>
          <p:nvPr>
            <p:ph type="sldNum" sz="quarter" idx="5"/>
          </p:nvPr>
        </p:nvSpPr>
        <p:spPr/>
        <p:txBody>
          <a:bodyPr/>
          <a:lstStyle/>
          <a:p>
            <a:fld id="{063A3CBF-A165-A043-A432-3F41C557035D}" type="slidenum">
              <a:rPr lang="fr-FR" smtClean="0"/>
              <a:pPr/>
              <a:t>27</a:t>
            </a:fld>
            <a:endParaRPr lang="fr-FR"/>
          </a:p>
        </p:txBody>
      </p:sp>
    </p:spTree>
    <p:extLst>
      <p:ext uri="{BB962C8B-B14F-4D97-AF65-F5344CB8AC3E}">
        <p14:creationId xmlns:p14="http://schemas.microsoft.com/office/powerpoint/2010/main" val="2430517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28</a:t>
            </a:fld>
            <a:endParaRPr lang="fr-FR"/>
          </a:p>
        </p:txBody>
      </p:sp>
    </p:spTree>
    <p:extLst>
      <p:ext uri="{BB962C8B-B14F-4D97-AF65-F5344CB8AC3E}">
        <p14:creationId xmlns:p14="http://schemas.microsoft.com/office/powerpoint/2010/main" val="22841139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29</a:t>
            </a:fld>
            <a:endParaRPr lang="fr-FR"/>
          </a:p>
        </p:txBody>
      </p:sp>
    </p:spTree>
    <p:extLst>
      <p:ext uri="{BB962C8B-B14F-4D97-AF65-F5344CB8AC3E}">
        <p14:creationId xmlns:p14="http://schemas.microsoft.com/office/powerpoint/2010/main" val="16355275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33</a:t>
            </a:fld>
            <a:endParaRPr lang="fr-FR"/>
          </a:p>
        </p:txBody>
      </p:sp>
    </p:spTree>
    <p:extLst>
      <p:ext uri="{BB962C8B-B14F-4D97-AF65-F5344CB8AC3E}">
        <p14:creationId xmlns:p14="http://schemas.microsoft.com/office/powerpoint/2010/main" val="2337282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r>
              <a:rPr lang="fr-FR" dirty="0"/>
              <a:t>Même petite</a:t>
            </a:r>
            <a:r>
              <a:rPr lang="fr-FR" baseline="0" dirty="0"/>
              <a:t> !</a:t>
            </a:r>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38</a:t>
            </a:fld>
            <a:endParaRPr lang="fr-FR"/>
          </a:p>
        </p:txBody>
      </p:sp>
    </p:spTree>
    <p:extLst>
      <p:ext uri="{BB962C8B-B14F-4D97-AF65-F5344CB8AC3E}">
        <p14:creationId xmlns:p14="http://schemas.microsoft.com/office/powerpoint/2010/main" val="1106910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r>
              <a:rPr lang="fr-FR" dirty="0"/>
              <a:t>Trop de clics</a:t>
            </a:r>
            <a:r>
              <a:rPr lang="fr-FR" baseline="0" dirty="0"/>
              <a:t> ? Faut en enlever</a:t>
            </a:r>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39</a:t>
            </a:fld>
            <a:endParaRPr lang="fr-FR"/>
          </a:p>
        </p:txBody>
      </p:sp>
    </p:spTree>
    <p:extLst>
      <p:ext uri="{BB962C8B-B14F-4D97-AF65-F5344CB8AC3E}">
        <p14:creationId xmlns:p14="http://schemas.microsoft.com/office/powerpoint/2010/main" val="35680267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43</a:t>
            </a:fld>
            <a:endParaRPr lang="fr-FR"/>
          </a:p>
        </p:txBody>
      </p:sp>
    </p:spTree>
    <p:extLst>
      <p:ext uri="{BB962C8B-B14F-4D97-AF65-F5344CB8AC3E}">
        <p14:creationId xmlns:p14="http://schemas.microsoft.com/office/powerpoint/2010/main" val="30916707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45</a:t>
            </a:fld>
            <a:endParaRPr lang="fr-FR"/>
          </a:p>
        </p:txBody>
      </p:sp>
    </p:spTree>
    <p:extLst>
      <p:ext uri="{BB962C8B-B14F-4D97-AF65-F5344CB8AC3E}">
        <p14:creationId xmlns:p14="http://schemas.microsoft.com/office/powerpoint/2010/main" val="32708216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46</a:t>
            </a:fld>
            <a:endParaRPr lang="fr-FR"/>
          </a:p>
        </p:txBody>
      </p:sp>
    </p:spTree>
    <p:extLst>
      <p:ext uri="{BB962C8B-B14F-4D97-AF65-F5344CB8AC3E}">
        <p14:creationId xmlns:p14="http://schemas.microsoft.com/office/powerpoint/2010/main" val="3876411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r>
              <a:rPr lang="fr-FR" dirty="0"/>
              <a:t>Paramètres changent</a:t>
            </a:r>
            <a:r>
              <a:rPr lang="fr-FR" baseline="0" dirty="0"/>
              <a:t> mais dans tous les cas =&gt; Fidélité !</a:t>
            </a:r>
          </a:p>
          <a:p>
            <a:endParaRPr lang="fr-FR" baseline="0" dirty="0"/>
          </a:p>
          <a:p>
            <a:r>
              <a:rPr lang="fr-FR" baseline="0" dirty="0"/>
              <a:t>Pas que carte de fidélité ! Avant première, compteur d’utilisation (genre </a:t>
            </a:r>
            <a:r>
              <a:rPr lang="fr-FR" baseline="0" dirty="0" err="1"/>
              <a:t>bétaséries</a:t>
            </a:r>
            <a:r>
              <a:rPr lang="fr-FR" baseline="0" dirty="0"/>
              <a:t>)</a:t>
            </a:r>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7</a:t>
            </a:fld>
            <a:endParaRPr lang="fr-FR"/>
          </a:p>
        </p:txBody>
      </p:sp>
    </p:spTree>
    <p:extLst>
      <p:ext uri="{BB962C8B-B14F-4D97-AF65-F5344CB8AC3E}">
        <p14:creationId xmlns:p14="http://schemas.microsoft.com/office/powerpoint/2010/main" val="29199541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48</a:t>
            </a:fld>
            <a:endParaRPr lang="fr-FR"/>
          </a:p>
        </p:txBody>
      </p:sp>
    </p:spTree>
    <p:extLst>
      <p:ext uri="{BB962C8B-B14F-4D97-AF65-F5344CB8AC3E}">
        <p14:creationId xmlns:p14="http://schemas.microsoft.com/office/powerpoint/2010/main" val="16541098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49</a:t>
            </a:fld>
            <a:endParaRPr lang="fr-FR"/>
          </a:p>
        </p:txBody>
      </p:sp>
    </p:spTree>
    <p:extLst>
      <p:ext uri="{BB962C8B-B14F-4D97-AF65-F5344CB8AC3E}">
        <p14:creationId xmlns:p14="http://schemas.microsoft.com/office/powerpoint/2010/main" val="25719012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50</a:t>
            </a:fld>
            <a:endParaRPr lang="fr-FR"/>
          </a:p>
        </p:txBody>
      </p:sp>
    </p:spTree>
    <p:extLst>
      <p:ext uri="{BB962C8B-B14F-4D97-AF65-F5344CB8AC3E}">
        <p14:creationId xmlns:p14="http://schemas.microsoft.com/office/powerpoint/2010/main" val="3826493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51</a:t>
            </a:fld>
            <a:endParaRPr lang="fr-FR"/>
          </a:p>
        </p:txBody>
      </p:sp>
    </p:spTree>
    <p:extLst>
      <p:ext uri="{BB962C8B-B14F-4D97-AF65-F5344CB8AC3E}">
        <p14:creationId xmlns:p14="http://schemas.microsoft.com/office/powerpoint/2010/main" val="14414205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52</a:t>
            </a:fld>
            <a:endParaRPr lang="fr-FR"/>
          </a:p>
        </p:txBody>
      </p:sp>
    </p:spTree>
    <p:extLst>
      <p:ext uri="{BB962C8B-B14F-4D97-AF65-F5344CB8AC3E}">
        <p14:creationId xmlns:p14="http://schemas.microsoft.com/office/powerpoint/2010/main" val="36462597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r>
              <a:rPr lang="fr-FR" dirty="0"/>
              <a:t>Trop en avance. Pas assez de jeux. Mauvais design. Assez cher.</a:t>
            </a:r>
          </a:p>
          <a:p>
            <a:r>
              <a:rPr lang="fr-FR" dirty="0"/>
              <a:t>Sorti en 2003. Un an après : Nintendo DS, puis </a:t>
            </a:r>
            <a:r>
              <a:rPr lang="fr-FR" dirty="0" err="1"/>
              <a:t>PsP</a:t>
            </a:r>
            <a:endParaRPr lang="fr-FR" dirty="0"/>
          </a:p>
          <a:p>
            <a:r>
              <a:rPr lang="fr-FR" dirty="0"/>
              <a:t>Changement de version bcp mieux mais déjà un peu tard.</a:t>
            </a:r>
          </a:p>
          <a:p>
            <a:r>
              <a:rPr lang="fr-FR" dirty="0"/>
              <a:t>Puis en 2007 sortie </a:t>
            </a:r>
            <a:r>
              <a:rPr lang="fr-FR"/>
              <a:t>de l’iPhone.</a:t>
            </a:r>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53</a:t>
            </a:fld>
            <a:endParaRPr lang="fr-FR"/>
          </a:p>
        </p:txBody>
      </p:sp>
    </p:spTree>
    <p:extLst>
      <p:ext uri="{BB962C8B-B14F-4D97-AF65-F5344CB8AC3E}">
        <p14:creationId xmlns:p14="http://schemas.microsoft.com/office/powerpoint/2010/main" val="32622136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56</a:t>
            </a:fld>
            <a:endParaRPr lang="fr-FR"/>
          </a:p>
        </p:txBody>
      </p:sp>
    </p:spTree>
    <p:extLst>
      <p:ext uri="{BB962C8B-B14F-4D97-AF65-F5344CB8AC3E}">
        <p14:creationId xmlns:p14="http://schemas.microsoft.com/office/powerpoint/2010/main" val="26274386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58</a:t>
            </a:fld>
            <a:endParaRPr lang="fr-FR"/>
          </a:p>
        </p:txBody>
      </p:sp>
    </p:spTree>
    <p:extLst>
      <p:ext uri="{BB962C8B-B14F-4D97-AF65-F5344CB8AC3E}">
        <p14:creationId xmlns:p14="http://schemas.microsoft.com/office/powerpoint/2010/main" val="1133130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r>
              <a:rPr lang="fr-FR" dirty="0"/>
              <a:t>D’abord en US</a:t>
            </a:r>
          </a:p>
          <a:p>
            <a:r>
              <a:rPr lang="fr-FR" dirty="0"/>
              <a:t>L’objectif</a:t>
            </a:r>
            <a:r>
              <a:rPr lang="fr-FR" baseline="0" dirty="0"/>
              <a:t> est de faire tester par tout le monde, des blancs, noirs, grand, petits, … (heuristique = plein de fois)</a:t>
            </a:r>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8</a:t>
            </a:fld>
            <a:endParaRPr lang="fr-FR"/>
          </a:p>
        </p:txBody>
      </p:sp>
    </p:spTree>
    <p:extLst>
      <p:ext uri="{BB962C8B-B14F-4D97-AF65-F5344CB8AC3E}">
        <p14:creationId xmlns:p14="http://schemas.microsoft.com/office/powerpoint/2010/main" val="14550172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normAutofit/>
          </a:bodyPr>
          <a:lstStyle/>
          <a:p>
            <a:r>
              <a:rPr lang="fr-FR" sz="1050" b="0" i="0" kern="1200" dirty="0">
                <a:solidFill>
                  <a:schemeClr val="tx1"/>
                </a:solidFill>
                <a:latin typeface="HelveticaNeueLT Std" panose="020B0604020202020204" pitchFamily="34" charset="0"/>
                <a:ea typeface="+mn-ea"/>
                <a:cs typeface="+mn-cs"/>
              </a:rPr>
              <a:t>plus utiles … car toutes les fonctionnalités n’ont pas toujours leur place</a:t>
            </a:r>
          </a:p>
          <a:p>
            <a:r>
              <a:rPr lang="fr-FR" sz="1050" b="0" i="0" kern="1200" dirty="0">
                <a:solidFill>
                  <a:schemeClr val="tx1"/>
                </a:solidFill>
                <a:latin typeface="HelveticaNeueLT Std" panose="020B0604020202020204" pitchFamily="34" charset="0"/>
                <a:ea typeface="+mn-ea"/>
                <a:cs typeface="+mn-cs"/>
              </a:rPr>
              <a:t>plus utilisables … car le logiciel doit être facile à utiliser</a:t>
            </a:r>
          </a:p>
          <a:p>
            <a:r>
              <a:rPr lang="fr-FR" sz="1050" b="0" i="0" kern="1200" dirty="0">
                <a:solidFill>
                  <a:schemeClr val="tx1"/>
                </a:solidFill>
                <a:latin typeface="HelveticaNeueLT Std" panose="020B0604020202020204" pitchFamily="34" charset="0"/>
                <a:ea typeface="+mn-ea"/>
                <a:cs typeface="+mn-cs"/>
              </a:rPr>
              <a:t>plus accessibles … pour les personnes ayant des handicaps</a:t>
            </a:r>
          </a:p>
          <a:p>
            <a:r>
              <a:rPr lang="fr-FR" sz="1050" b="0" i="0" kern="1200" dirty="0">
                <a:solidFill>
                  <a:schemeClr val="tx1"/>
                </a:solidFill>
                <a:latin typeface="HelveticaNeueLT Std" panose="020B0604020202020204" pitchFamily="34" charset="0"/>
                <a:ea typeface="+mn-ea"/>
                <a:cs typeface="+mn-cs"/>
              </a:rPr>
              <a:t>plus désirables … car l’attrait visuel et émotionnel a beaucoup d’importance chez tout être humain</a:t>
            </a:r>
          </a:p>
          <a:p>
            <a:r>
              <a:rPr lang="fr-FR" sz="1050" b="0" i="0" kern="1200" dirty="0">
                <a:solidFill>
                  <a:schemeClr val="tx1"/>
                </a:solidFill>
                <a:latin typeface="HelveticaNeueLT Std" panose="020B0604020202020204" pitchFamily="34" charset="0"/>
                <a:ea typeface="+mn-ea"/>
                <a:cs typeface="+mn-cs"/>
              </a:rPr>
              <a:t>plus navigables … car on ne veut pas perdre son temps à chercher des éléments</a:t>
            </a:r>
          </a:p>
          <a:p>
            <a:r>
              <a:rPr lang="fr-FR" sz="1050" b="0" i="0" kern="1200" dirty="0">
                <a:solidFill>
                  <a:schemeClr val="tx1"/>
                </a:solidFill>
                <a:latin typeface="HelveticaNeueLT Std" panose="020B0604020202020204" pitchFamily="34" charset="0"/>
                <a:ea typeface="+mn-ea"/>
                <a:cs typeface="+mn-cs"/>
              </a:rPr>
              <a:t>plus crédibles … parce qu’une bonne UX renforce la qualité perçue du logiciel</a:t>
            </a:r>
            <a:endParaRPr lang="fr-FR" sz="1050" dirty="0">
              <a:latin typeface="HelveticaNeueLT Std" panose="020B0604020202020204" pitchFamily="34" charset="0"/>
            </a:endParaRPr>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9</a:t>
            </a:fld>
            <a:endParaRPr lang="fr-F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10</a:t>
            </a:fld>
            <a:endParaRPr lang="fr-FR"/>
          </a:p>
        </p:txBody>
      </p:sp>
    </p:spTree>
    <p:extLst>
      <p:ext uri="{BB962C8B-B14F-4D97-AF65-F5344CB8AC3E}">
        <p14:creationId xmlns:p14="http://schemas.microsoft.com/office/powerpoint/2010/main" val="1455017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12</a:t>
            </a:fld>
            <a:endParaRPr lang="fr-FR"/>
          </a:p>
        </p:txBody>
      </p:sp>
    </p:spTree>
    <p:extLst>
      <p:ext uri="{BB962C8B-B14F-4D97-AF65-F5344CB8AC3E}">
        <p14:creationId xmlns:p14="http://schemas.microsoft.com/office/powerpoint/2010/main" val="32015211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14</a:t>
            </a:fld>
            <a:endParaRPr lang="fr-FR"/>
          </a:p>
        </p:txBody>
      </p:sp>
    </p:spTree>
    <p:extLst>
      <p:ext uri="{BB962C8B-B14F-4D97-AF65-F5344CB8AC3E}">
        <p14:creationId xmlns:p14="http://schemas.microsoft.com/office/powerpoint/2010/main" val="3650389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16</a:t>
            </a:fld>
            <a:endParaRPr lang="fr-FR"/>
          </a:p>
        </p:txBody>
      </p:sp>
    </p:spTree>
    <p:extLst>
      <p:ext uri="{BB962C8B-B14F-4D97-AF65-F5344CB8AC3E}">
        <p14:creationId xmlns:p14="http://schemas.microsoft.com/office/powerpoint/2010/main" val="5728808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063A3CBF-A165-A043-A432-3F41C557035D}" type="slidenum">
              <a:rPr lang="fr-FR" smtClean="0"/>
              <a:pPr/>
              <a:t>17</a:t>
            </a:fld>
            <a:endParaRPr lang="fr-FR"/>
          </a:p>
        </p:txBody>
      </p:sp>
    </p:spTree>
    <p:extLst>
      <p:ext uri="{BB962C8B-B14F-4D97-AF65-F5344CB8AC3E}">
        <p14:creationId xmlns:p14="http://schemas.microsoft.com/office/powerpoint/2010/main" val="726969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5.svg"/></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fr-FR"/>
              <a:t>Modifiez le style du titre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fr-FR"/>
              <a:t>Modifiez le style des sous-titres du masque</a:t>
            </a:r>
          </a:p>
        </p:txBody>
      </p:sp>
      <p:sp>
        <p:nvSpPr>
          <p:cNvPr id="4" name="Date Placeholder 3"/>
          <p:cNvSpPr>
            <a:spLocks noGrp="1"/>
          </p:cNvSpPr>
          <p:nvPr>
            <p:ph type="dt" sz="half" idx="10"/>
          </p:nvPr>
        </p:nvSpPr>
        <p:spPr/>
        <p:txBody>
          <a:bodyPr/>
          <a:lstStyle/>
          <a:p>
            <a:fld id="{4BA3CC91-6C72-4894-A6D2-831C01456709}" type="datetimeFigureOut">
              <a:rPr lang="fr-FR" smtClean="0"/>
              <a:t>15/10/2018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33270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3C9873-3A0F-4136-9B29-395F527CDD09}"/>
              </a:ext>
            </a:extLst>
          </p:cNvPr>
          <p:cNvSpPr/>
          <p:nvPr userDrawn="1"/>
        </p:nvSpPr>
        <p:spPr>
          <a:xfrm>
            <a:off x="227862" y="282633"/>
            <a:ext cx="11736279" cy="6284422"/>
          </a:xfrm>
          <a:prstGeom prst="rect">
            <a:avLst/>
          </a:prstGeom>
          <a:solidFill>
            <a:srgbClr val="E533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a:p>
        </p:txBody>
      </p:sp>
      <p:sp>
        <p:nvSpPr>
          <p:cNvPr id="2" name="Title 1"/>
          <p:cNvSpPr>
            <a:spLocks noGrp="1"/>
          </p:cNvSpPr>
          <p:nvPr>
            <p:ph type="title"/>
          </p:nvPr>
        </p:nvSpPr>
        <p:spPr>
          <a:xfrm>
            <a:off x="838200" y="2762064"/>
            <a:ext cx="10515600" cy="1325563"/>
          </a:xfrm>
        </p:spPr>
        <p:txBody>
          <a:bodyPr/>
          <a:lstStyle>
            <a:lvl1pPr algn="ctr">
              <a:defRPr>
                <a:solidFill>
                  <a:schemeClr val="bg1"/>
                </a:solidFill>
              </a:defRPr>
            </a:lvl1pPr>
          </a:lstStyle>
          <a:p>
            <a:r>
              <a:rPr lang="fr-FR"/>
              <a:t>Modifiez le style du titre</a:t>
            </a:r>
            <a:endParaRPr lang="fr-FR" dirty="0"/>
          </a:p>
        </p:txBody>
      </p:sp>
      <p:sp>
        <p:nvSpPr>
          <p:cNvPr id="3" name="Date Placeholder 2"/>
          <p:cNvSpPr>
            <a:spLocks noGrp="1"/>
          </p:cNvSpPr>
          <p:nvPr>
            <p:ph type="dt" sz="half" idx="10"/>
          </p:nvPr>
        </p:nvSpPr>
        <p:spPr/>
        <p:txBody>
          <a:bodyPr/>
          <a:lstStyle/>
          <a:p>
            <a:fld id="{4BA3CC91-6C72-4894-A6D2-831C01456709}" type="datetimeFigureOut">
              <a:rPr lang="fr-FR" smtClean="0"/>
              <a:t>15/10/2018</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46DD22A4-A9D7-43BE-823E-A320656A3752}" type="slidenum">
              <a:rPr lang="fr-FR" smtClean="0"/>
              <a:t>‹N°›</a:t>
            </a:fld>
            <a:endParaRPr lang="fr-FR"/>
          </a:p>
        </p:txBody>
      </p:sp>
      <p:pic>
        <p:nvPicPr>
          <p:cNvPr id="6" name="Image 5">
            <a:extLst>
              <a:ext uri="{FF2B5EF4-FFF2-40B4-BE49-F238E27FC236}">
                <a16:creationId xmlns:a16="http://schemas.microsoft.com/office/drawing/2014/main" id="{6AA8CF96-EB2C-4748-8805-4C33FB8518F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
        <p:nvSpPr>
          <p:cNvPr id="12" name="Espace réservé du texte 11">
            <a:extLst>
              <a:ext uri="{FF2B5EF4-FFF2-40B4-BE49-F238E27FC236}">
                <a16:creationId xmlns:a16="http://schemas.microsoft.com/office/drawing/2014/main" id="{99A31FEE-5BF5-450D-A39C-62771CC2B70B}"/>
              </a:ext>
            </a:extLst>
          </p:cNvPr>
          <p:cNvSpPr>
            <a:spLocks noGrp="1"/>
          </p:cNvSpPr>
          <p:nvPr>
            <p:ph type="body" sz="quarter" idx="13"/>
          </p:nvPr>
        </p:nvSpPr>
        <p:spPr>
          <a:xfrm>
            <a:off x="838200" y="4230688"/>
            <a:ext cx="10515600" cy="449262"/>
          </a:xfrm>
        </p:spPr>
        <p:txBody>
          <a:bodyPr/>
          <a:lstStyle>
            <a:lvl1pPr marL="0" indent="0" algn="ctr">
              <a:buNone/>
              <a:defRPr>
                <a:solidFill>
                  <a:srgbClr val="40BFF0"/>
                </a:solidFill>
                <a:latin typeface="+mj-lt"/>
              </a:defRPr>
            </a:lvl1pPr>
          </a:lstStyle>
          <a:p>
            <a:pPr lvl="0"/>
            <a:r>
              <a:rPr lang="fr-FR"/>
              <a:t>Modifier les styles du texte du masque</a:t>
            </a:r>
          </a:p>
        </p:txBody>
      </p:sp>
    </p:spTree>
    <p:extLst>
      <p:ext uri="{BB962C8B-B14F-4D97-AF65-F5344CB8AC3E}">
        <p14:creationId xmlns:p14="http://schemas.microsoft.com/office/powerpoint/2010/main" val="3769424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fr-FR"/>
              <a:t>Modifiez le style du titre</a:t>
            </a:r>
          </a:p>
        </p:txBody>
      </p:sp>
      <p:sp>
        <p:nvSpPr>
          <p:cNvPr id="3" name="Content Placeholder 2"/>
          <p:cNvSpPr>
            <a:spLocks noGrp="1"/>
          </p:cNvSpPr>
          <p:nvPr>
            <p:ph idx="1"/>
          </p:nvPr>
        </p:nvSpPr>
        <p:spPr>
          <a:xfrm>
            <a:off x="5183188" y="987427"/>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Modifier les styles du texte du masque</a:t>
            </a:r>
          </a:p>
        </p:txBody>
      </p:sp>
      <p:sp>
        <p:nvSpPr>
          <p:cNvPr id="5" name="Date Placeholder 4"/>
          <p:cNvSpPr>
            <a:spLocks noGrp="1"/>
          </p:cNvSpPr>
          <p:nvPr>
            <p:ph type="dt" sz="half" idx="10"/>
          </p:nvPr>
        </p:nvSpPr>
        <p:spPr/>
        <p:txBody>
          <a:bodyPr/>
          <a:lstStyle/>
          <a:p>
            <a:fld id="{4BA3CC91-6C72-4894-A6D2-831C01456709}" type="datetimeFigureOut">
              <a:rPr lang="fr-FR" smtClean="0"/>
              <a:t>15/10/2018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6DD22A4-A9D7-43BE-823E-A320656A3752}" type="slidenum">
              <a:rPr lang="fr-FR" smtClean="0"/>
              <a:t>‹N°›</a:t>
            </a:fld>
            <a:endParaRPr lang="fr-FR"/>
          </a:p>
        </p:txBody>
      </p:sp>
      <p:pic>
        <p:nvPicPr>
          <p:cNvPr id="8" name="Image 7">
            <a:extLst>
              <a:ext uri="{FF2B5EF4-FFF2-40B4-BE49-F238E27FC236}">
                <a16:creationId xmlns:a16="http://schemas.microsoft.com/office/drawing/2014/main" id="{04ACFA66-C6EF-4742-B728-D0580615744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27359411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fr-FR"/>
              <a:t>Modifiez le style du titre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fr-FR"/>
              <a:t>Cliquez sur l'icône pour ajouter une image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Modifier les styles du texte du masque</a:t>
            </a:r>
          </a:p>
        </p:txBody>
      </p:sp>
      <p:sp>
        <p:nvSpPr>
          <p:cNvPr id="5" name="Date Placeholder 4"/>
          <p:cNvSpPr>
            <a:spLocks noGrp="1"/>
          </p:cNvSpPr>
          <p:nvPr>
            <p:ph type="dt" sz="half" idx="10"/>
          </p:nvPr>
        </p:nvSpPr>
        <p:spPr/>
        <p:txBody>
          <a:bodyPr/>
          <a:lstStyle/>
          <a:p>
            <a:fld id="{4BA3CC91-6C72-4894-A6D2-831C01456709}" type="datetimeFigureOut">
              <a:rPr lang="fr-FR" smtClean="0"/>
              <a:t>15/10/2018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6DD22A4-A9D7-43BE-823E-A320656A3752}" type="slidenum">
              <a:rPr lang="fr-FR" smtClean="0"/>
              <a:t>‹N°›</a:t>
            </a:fld>
            <a:endParaRPr lang="fr-FR"/>
          </a:p>
        </p:txBody>
      </p:sp>
      <p:pic>
        <p:nvPicPr>
          <p:cNvPr id="8" name="Image 7">
            <a:extLst>
              <a:ext uri="{FF2B5EF4-FFF2-40B4-BE49-F238E27FC236}">
                <a16:creationId xmlns:a16="http://schemas.microsoft.com/office/drawing/2014/main" id="{09647954-D5C0-4117-A04E-F87546E714A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1593357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Dernière pag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p:cNvSpPr txBox="1"/>
          <p:nvPr userDrawn="1"/>
        </p:nvSpPr>
        <p:spPr>
          <a:xfrm>
            <a:off x="2316480" y="2185001"/>
            <a:ext cx="7559040" cy="1338828"/>
          </a:xfrm>
          <a:prstGeom prst="rect">
            <a:avLst/>
          </a:prstGeom>
          <a:noFill/>
        </p:spPr>
        <p:txBody>
          <a:bodyPr wrap="square" rtlCol="0">
            <a:spAutoFit/>
          </a:bodyPr>
          <a:lstStyle/>
          <a:p>
            <a:r>
              <a:rPr lang="fr-FR" sz="2700" dirty="0">
                <a:solidFill>
                  <a:schemeClr val="bg1"/>
                </a:solidFill>
                <a:latin typeface="Zona  Black" panose="020B0A03090500020004" pitchFamily="34" charset="0"/>
              </a:rPr>
              <a:t>IMIE RENNES</a:t>
            </a:r>
          </a:p>
          <a:p>
            <a:r>
              <a:rPr lang="fr-FR" sz="2700" b="0" i="0" kern="1200" dirty="0">
                <a:solidFill>
                  <a:schemeClr val="bg1"/>
                </a:solidFill>
                <a:effectLst/>
                <a:latin typeface="HelveticaNeueLT Std" panose="020B0604020202020204" pitchFamily="34" charset="0"/>
                <a:ea typeface="+mn-ea"/>
                <a:cs typeface="+mn-cs"/>
              </a:rPr>
              <a:t>Rue Pierre de Maupertuis</a:t>
            </a:r>
          </a:p>
          <a:p>
            <a:r>
              <a:rPr lang="fr-FR" sz="2700" b="0" i="0" kern="1200" baseline="0" dirty="0">
                <a:solidFill>
                  <a:schemeClr val="bg1"/>
                </a:solidFill>
                <a:effectLst/>
                <a:latin typeface="HelveticaNeueLT Std" panose="020B0604020202020204" pitchFamily="34" charset="0"/>
                <a:ea typeface="+mn-ea"/>
                <a:cs typeface="+mn-cs"/>
              </a:rPr>
              <a:t>35170 BRUZ</a:t>
            </a:r>
            <a:endParaRPr lang="fr-FR" sz="2700" dirty="0">
              <a:solidFill>
                <a:schemeClr val="bg1"/>
              </a:solidFill>
              <a:latin typeface="HelveticaNeueLT Std" panose="020B0604020202020204" pitchFamily="34" charset="0"/>
            </a:endParaRPr>
          </a:p>
        </p:txBody>
      </p:sp>
      <p:sp>
        <p:nvSpPr>
          <p:cNvPr id="7" name="TextBox 6"/>
          <p:cNvSpPr txBox="1"/>
          <p:nvPr userDrawn="1"/>
        </p:nvSpPr>
        <p:spPr>
          <a:xfrm>
            <a:off x="2532080" y="6124328"/>
            <a:ext cx="3229528" cy="300082"/>
          </a:xfrm>
          <a:prstGeom prst="rect">
            <a:avLst/>
          </a:prstGeom>
          <a:noFill/>
        </p:spPr>
        <p:txBody>
          <a:bodyPr wrap="square" rtlCol="0">
            <a:spAutoFit/>
          </a:bodyPr>
          <a:lstStyle/>
          <a:p>
            <a:r>
              <a:rPr lang="fr-FR" sz="1350" dirty="0">
                <a:solidFill>
                  <a:schemeClr val="bg1"/>
                </a:solidFill>
                <a:latin typeface="HelveticaNeueLT Std" panose="020B0604020202020204" pitchFamily="34" charset="0"/>
              </a:rPr>
              <a:t>benjamin.maas@imie.fr</a:t>
            </a:r>
          </a:p>
        </p:txBody>
      </p:sp>
      <p:sp>
        <p:nvSpPr>
          <p:cNvPr id="8" name="TextBox 7"/>
          <p:cNvSpPr txBox="1"/>
          <p:nvPr userDrawn="1"/>
        </p:nvSpPr>
        <p:spPr>
          <a:xfrm>
            <a:off x="435429" y="6124328"/>
            <a:ext cx="1881052" cy="300082"/>
          </a:xfrm>
          <a:prstGeom prst="rect">
            <a:avLst/>
          </a:prstGeom>
          <a:noFill/>
        </p:spPr>
        <p:txBody>
          <a:bodyPr wrap="square" rtlCol="0">
            <a:spAutoFit/>
          </a:bodyPr>
          <a:lstStyle/>
          <a:p>
            <a:r>
              <a:rPr lang="fr-FR" sz="1350" dirty="0">
                <a:solidFill>
                  <a:schemeClr val="bg1"/>
                </a:solidFill>
                <a:latin typeface="HelveticaNeueLT Std" panose="020B0604020202020204" pitchFamily="34" charset="0"/>
              </a:rPr>
              <a:t>02 23 44 69 00</a:t>
            </a:r>
          </a:p>
        </p:txBody>
      </p:sp>
    </p:spTree>
    <p:extLst>
      <p:ext uri="{BB962C8B-B14F-4D97-AF65-F5344CB8AC3E}">
        <p14:creationId xmlns:p14="http://schemas.microsoft.com/office/powerpoint/2010/main" val="10114610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a-Titre, sous-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609600" y="274639"/>
            <a:ext cx="10972800" cy="597644"/>
          </a:xfrm>
          <a:solidFill>
            <a:schemeClr val="accent2"/>
          </a:solidFill>
        </p:spPr>
        <p:txBody>
          <a:bodyPr>
            <a:noAutofit/>
          </a:bodyPr>
          <a:lstStyle>
            <a:lvl1pPr algn="l">
              <a:tabLst>
                <a:tab pos="8047038" algn="r"/>
              </a:tabLst>
              <a:defRPr sz="3400" b="1">
                <a:solidFill>
                  <a:schemeClr val="bg1"/>
                </a:solidFill>
                <a:latin typeface="Verdana"/>
                <a:cs typeface="Verdana"/>
              </a:defRPr>
            </a:lvl1pPr>
          </a:lstStyle>
          <a:p>
            <a:r>
              <a:rPr lang="fr-FR" dirty="0"/>
              <a:t>Cliquez et modifiez le titre</a:t>
            </a:r>
          </a:p>
        </p:txBody>
      </p:sp>
      <p:sp>
        <p:nvSpPr>
          <p:cNvPr id="3" name="Espace réservé du contenu 2"/>
          <p:cNvSpPr>
            <a:spLocks noGrp="1"/>
          </p:cNvSpPr>
          <p:nvPr>
            <p:ph idx="1"/>
          </p:nvPr>
        </p:nvSpPr>
        <p:spPr>
          <a:xfrm>
            <a:off x="609602" y="1603460"/>
            <a:ext cx="10972799" cy="4611380"/>
          </a:xfrm>
        </p:spPr>
        <p:txBody>
          <a:bodyPr>
            <a:normAutofit/>
          </a:bodyPr>
          <a:lstStyle>
            <a:lvl1pPr marL="342900" indent="-342900">
              <a:spcBef>
                <a:spcPts val="1800"/>
              </a:spcBef>
              <a:spcAft>
                <a:spcPts val="0"/>
              </a:spcAft>
              <a:buClr>
                <a:schemeClr val="accent2"/>
              </a:buClr>
              <a:buSzPct val="70000"/>
              <a:buFont typeface="Lucida Grande"/>
              <a:buChar char="▶"/>
              <a:defRPr sz="2600">
                <a:solidFill>
                  <a:srgbClr val="6E6E73"/>
                </a:solidFill>
                <a:latin typeface="Arial"/>
                <a:cs typeface="Arial"/>
              </a:defRPr>
            </a:lvl1pPr>
            <a:lvl2pPr marL="742950" indent="-285750">
              <a:spcBef>
                <a:spcPts val="800"/>
              </a:spcBef>
              <a:spcAft>
                <a:spcPts val="0"/>
              </a:spcAft>
              <a:buClr>
                <a:schemeClr val="accent2"/>
              </a:buClr>
              <a:buSzPct val="100000"/>
              <a:buFont typeface="Lucida Grande"/>
              <a:buChar char="-"/>
              <a:defRPr sz="2400">
                <a:solidFill>
                  <a:srgbClr val="6E6E73"/>
                </a:solidFill>
                <a:latin typeface="Arial"/>
                <a:cs typeface="Arial"/>
              </a:defRPr>
            </a:lvl2pPr>
            <a:lvl3pPr marL="1143000" indent="-228600">
              <a:buClr>
                <a:schemeClr val="accent2"/>
              </a:buClr>
              <a:buSzPct val="100000"/>
              <a:buFont typeface="Lucida Grande"/>
              <a:buChar char="›"/>
              <a:defRPr sz="2200">
                <a:solidFill>
                  <a:srgbClr val="6E6E73"/>
                </a:solidFill>
                <a:latin typeface="Arial"/>
                <a:cs typeface="Arial"/>
              </a:defRPr>
            </a:lvl3pPr>
            <a:lvl4pPr marL="1371600" indent="0">
              <a:buNone/>
              <a:defRPr>
                <a:solidFill>
                  <a:srgbClr val="6E6E73"/>
                </a:solidFill>
                <a:latin typeface="Times"/>
                <a:cs typeface="Times"/>
              </a:defRPr>
            </a:lvl4pPr>
            <a:lvl5pPr>
              <a:defRPr>
                <a:solidFill>
                  <a:srgbClr val="6E6E73"/>
                </a:solidFill>
                <a:latin typeface="Times"/>
                <a:cs typeface="Times"/>
              </a:defRPr>
            </a:lvl5pPr>
          </a:lstStyle>
          <a:p>
            <a:pPr lvl="0"/>
            <a:r>
              <a:rPr lang="fr-FR" dirty="0"/>
              <a:t>Cliquez pour modifier les styles du texte du masque</a:t>
            </a:r>
          </a:p>
          <a:p>
            <a:pPr lvl="1"/>
            <a:r>
              <a:rPr lang="fr-FR" dirty="0"/>
              <a:t>Deuxième niveau</a:t>
            </a:r>
          </a:p>
          <a:p>
            <a:pPr lvl="2"/>
            <a:r>
              <a:rPr lang="fr-FR" dirty="0"/>
              <a:t>Troisième niveau</a:t>
            </a:r>
          </a:p>
        </p:txBody>
      </p:sp>
      <p:sp>
        <p:nvSpPr>
          <p:cNvPr id="25" name="Espace réservé du texte 24"/>
          <p:cNvSpPr>
            <a:spLocks noGrp="1"/>
          </p:cNvSpPr>
          <p:nvPr>
            <p:ph type="body" sz="quarter" idx="10" hasCustomPrompt="1"/>
          </p:nvPr>
        </p:nvSpPr>
        <p:spPr>
          <a:xfrm>
            <a:off x="609601" y="871539"/>
            <a:ext cx="10972800" cy="731837"/>
          </a:xfrm>
        </p:spPr>
        <p:txBody>
          <a:bodyPr>
            <a:noAutofit/>
          </a:bodyPr>
          <a:lstStyle>
            <a:lvl1pPr marL="0" indent="0">
              <a:buNone/>
              <a:defRPr sz="2400" i="1">
                <a:solidFill>
                  <a:srgbClr val="6E6E73"/>
                </a:solidFill>
                <a:latin typeface="Verdana"/>
                <a:cs typeface="Verdana"/>
              </a:defRPr>
            </a:lvl1pPr>
            <a:lvl2pPr>
              <a:defRPr i="1">
                <a:solidFill>
                  <a:srgbClr val="6E6E73"/>
                </a:solidFill>
                <a:latin typeface="Times"/>
                <a:cs typeface="Times"/>
              </a:defRPr>
            </a:lvl2pPr>
            <a:lvl3pPr>
              <a:defRPr i="1">
                <a:solidFill>
                  <a:srgbClr val="6E6E73"/>
                </a:solidFill>
                <a:latin typeface="Times"/>
                <a:cs typeface="Times"/>
              </a:defRPr>
            </a:lvl3pPr>
            <a:lvl4pPr>
              <a:defRPr i="1">
                <a:solidFill>
                  <a:srgbClr val="6E6E73"/>
                </a:solidFill>
                <a:latin typeface="Times"/>
                <a:cs typeface="Times"/>
              </a:defRPr>
            </a:lvl4pPr>
            <a:lvl5pPr>
              <a:defRPr i="1">
                <a:solidFill>
                  <a:srgbClr val="6E6E73"/>
                </a:solidFill>
                <a:latin typeface="Times"/>
                <a:cs typeface="Times"/>
              </a:defRPr>
            </a:lvl5pPr>
          </a:lstStyle>
          <a:p>
            <a:pPr lvl="0"/>
            <a:r>
              <a:rPr lang="fr-FR" dirty="0"/>
              <a:t>cliquez pour modifier les styles du texte du masque</a:t>
            </a:r>
          </a:p>
        </p:txBody>
      </p:sp>
      <p:pic>
        <p:nvPicPr>
          <p:cNvPr id="6" name="Image 5" descr="Languettes-Ynov.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237093" y="6214841"/>
            <a:ext cx="477452" cy="649865"/>
          </a:xfrm>
          <a:prstGeom prst="rect">
            <a:avLst/>
          </a:prstGeom>
        </p:spPr>
      </p:pic>
    </p:spTree>
    <p:extLst>
      <p:ext uri="{BB962C8B-B14F-4D97-AF65-F5344CB8AC3E}">
        <p14:creationId xmlns:p14="http://schemas.microsoft.com/office/powerpoint/2010/main" val="3648162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fr-FR"/>
              <a:t>Modifiez le style du titre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fr-FR"/>
              <a:t>Modifiez le style des sous-titres du masque</a:t>
            </a:r>
          </a:p>
        </p:txBody>
      </p:sp>
      <p:sp>
        <p:nvSpPr>
          <p:cNvPr id="4" name="Date Placeholder 3"/>
          <p:cNvSpPr>
            <a:spLocks noGrp="1"/>
          </p:cNvSpPr>
          <p:nvPr>
            <p:ph type="dt" sz="half" idx="10"/>
          </p:nvPr>
        </p:nvSpPr>
        <p:spPr/>
        <p:txBody>
          <a:bodyPr/>
          <a:lstStyle/>
          <a:p>
            <a:fld id="{4BA3CC91-6C72-4894-A6D2-831C01456709}" type="datetimeFigureOut">
              <a:rPr lang="fr-FR" smtClean="0"/>
              <a:t>15/10/2018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 name="Picture 6">
            <a:extLst>
              <a:ext uri="{FF2B5EF4-FFF2-40B4-BE49-F238E27FC236}">
                <a16:creationId xmlns:a16="http://schemas.microsoft.com/office/drawing/2014/main" id="{CF802B7D-2063-45F2-8A0B-78135B312BF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247361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1993AF-7D21-4EDB-80B1-5CFDC09D665C}"/>
              </a:ext>
            </a:extLst>
          </p:cNvPr>
          <p:cNvSpPr>
            <a:spLocks noGrp="1"/>
          </p:cNvSpPr>
          <p:nvPr>
            <p:ph type="title"/>
          </p:nvPr>
        </p:nvSpPr>
        <p:spPr>
          <a:xfrm>
            <a:off x="838200" y="927102"/>
            <a:ext cx="5419725" cy="1325563"/>
          </a:xfrm>
        </p:spPr>
        <p:txBody>
          <a:bodyPr/>
          <a:lstStyle/>
          <a:p>
            <a:r>
              <a:rPr lang="fr-FR"/>
              <a:t>Modifiez le style du titre</a:t>
            </a:r>
            <a:endParaRPr lang="fr-FR" dirty="0"/>
          </a:p>
        </p:txBody>
      </p:sp>
      <p:sp>
        <p:nvSpPr>
          <p:cNvPr id="3" name="Espace réservé de la date 2">
            <a:extLst>
              <a:ext uri="{FF2B5EF4-FFF2-40B4-BE49-F238E27FC236}">
                <a16:creationId xmlns:a16="http://schemas.microsoft.com/office/drawing/2014/main" id="{C6DA2B46-4C66-4B2C-BA11-DDC4E25E9298}"/>
              </a:ext>
            </a:extLst>
          </p:cNvPr>
          <p:cNvSpPr>
            <a:spLocks noGrp="1"/>
          </p:cNvSpPr>
          <p:nvPr>
            <p:ph type="dt" sz="half" idx="10"/>
          </p:nvPr>
        </p:nvSpPr>
        <p:spPr/>
        <p:txBody>
          <a:bodyPr/>
          <a:lstStyle/>
          <a:p>
            <a:fld id="{4BA3CC91-6C72-4894-A6D2-831C01456709}" type="datetimeFigureOut">
              <a:rPr lang="fr-FR" smtClean="0"/>
              <a:pPr/>
              <a:t>15/10/2018</a:t>
            </a:fld>
            <a:endParaRPr lang="fr-FR" dirty="0"/>
          </a:p>
        </p:txBody>
      </p:sp>
      <p:sp>
        <p:nvSpPr>
          <p:cNvPr id="4" name="Espace réservé du pied de page 3">
            <a:extLst>
              <a:ext uri="{FF2B5EF4-FFF2-40B4-BE49-F238E27FC236}">
                <a16:creationId xmlns:a16="http://schemas.microsoft.com/office/drawing/2014/main" id="{1E76E4B7-3F48-4A26-B22F-1CD8933E9F0C}"/>
              </a:ext>
            </a:extLst>
          </p:cNvPr>
          <p:cNvSpPr>
            <a:spLocks noGrp="1"/>
          </p:cNvSpPr>
          <p:nvPr>
            <p:ph type="ftr" sz="quarter" idx="11"/>
          </p:nvPr>
        </p:nvSpPr>
        <p:spPr/>
        <p:txBody>
          <a:bodyPr/>
          <a:lstStyle/>
          <a:p>
            <a:endParaRPr lang="fr-FR" dirty="0"/>
          </a:p>
        </p:txBody>
      </p:sp>
      <p:sp>
        <p:nvSpPr>
          <p:cNvPr id="5" name="Espace réservé du numéro de diapositive 4">
            <a:extLst>
              <a:ext uri="{FF2B5EF4-FFF2-40B4-BE49-F238E27FC236}">
                <a16:creationId xmlns:a16="http://schemas.microsoft.com/office/drawing/2014/main" id="{2C604E39-4C6C-45BD-BDE8-41CEBA793F54}"/>
              </a:ext>
            </a:extLst>
          </p:cNvPr>
          <p:cNvSpPr>
            <a:spLocks noGrp="1"/>
          </p:cNvSpPr>
          <p:nvPr>
            <p:ph type="sldNum" sz="quarter" idx="12"/>
          </p:nvPr>
        </p:nvSpPr>
        <p:spPr/>
        <p:txBody>
          <a:bodyPr/>
          <a:lstStyle/>
          <a:p>
            <a:fld id="{46DD22A4-A9D7-43BE-823E-A320656A3752}" type="slidenum">
              <a:rPr lang="fr-FR" smtClean="0"/>
              <a:pPr/>
              <a:t>‹N°›</a:t>
            </a:fld>
            <a:endParaRPr lang="fr-FR" dirty="0"/>
          </a:p>
        </p:txBody>
      </p:sp>
      <p:cxnSp>
        <p:nvCxnSpPr>
          <p:cNvPr id="10" name="Connecteur droit 9">
            <a:extLst>
              <a:ext uri="{FF2B5EF4-FFF2-40B4-BE49-F238E27FC236}">
                <a16:creationId xmlns:a16="http://schemas.microsoft.com/office/drawing/2014/main" id="{EB1F0DEA-DBE2-4E0D-8C89-4475831E9E03}"/>
              </a:ext>
            </a:extLst>
          </p:cNvPr>
          <p:cNvCxnSpPr/>
          <p:nvPr/>
        </p:nvCxnSpPr>
        <p:spPr>
          <a:xfrm>
            <a:off x="838199" y="819150"/>
            <a:ext cx="1800000" cy="0"/>
          </a:xfrm>
          <a:prstGeom prst="line">
            <a:avLst/>
          </a:prstGeom>
          <a:ln w="63500"/>
        </p:spPr>
        <p:style>
          <a:lnRef idx="3">
            <a:schemeClr val="dk1"/>
          </a:lnRef>
          <a:fillRef idx="0">
            <a:schemeClr val="dk1"/>
          </a:fillRef>
          <a:effectRef idx="2">
            <a:schemeClr val="dk1"/>
          </a:effectRef>
          <a:fontRef idx="minor">
            <a:schemeClr val="tx1"/>
          </a:fontRef>
        </p:style>
      </p:cxnSp>
      <p:cxnSp>
        <p:nvCxnSpPr>
          <p:cNvPr id="11" name="Connecteur droit 10">
            <a:extLst>
              <a:ext uri="{FF2B5EF4-FFF2-40B4-BE49-F238E27FC236}">
                <a16:creationId xmlns:a16="http://schemas.microsoft.com/office/drawing/2014/main" id="{4E0D26F9-4401-46B9-B690-2FEE4B21F4CA}"/>
              </a:ext>
            </a:extLst>
          </p:cNvPr>
          <p:cNvCxnSpPr/>
          <p:nvPr/>
        </p:nvCxnSpPr>
        <p:spPr>
          <a:xfrm>
            <a:off x="838200" y="2371725"/>
            <a:ext cx="3600000" cy="0"/>
          </a:xfrm>
          <a:prstGeom prst="line">
            <a:avLst/>
          </a:prstGeom>
          <a:ln w="63500"/>
        </p:spPr>
        <p:style>
          <a:lnRef idx="3">
            <a:schemeClr val="dk1"/>
          </a:lnRef>
          <a:fillRef idx="0">
            <a:schemeClr val="dk1"/>
          </a:fillRef>
          <a:effectRef idx="2">
            <a:schemeClr val="dk1"/>
          </a:effectRef>
          <a:fontRef idx="minor">
            <a:schemeClr val="tx1"/>
          </a:fontRef>
        </p:style>
      </p:cxnSp>
      <p:sp>
        <p:nvSpPr>
          <p:cNvPr id="12" name="Trapèze 11">
            <a:extLst>
              <a:ext uri="{FF2B5EF4-FFF2-40B4-BE49-F238E27FC236}">
                <a16:creationId xmlns:a16="http://schemas.microsoft.com/office/drawing/2014/main" id="{A0342250-50BD-4933-BAF6-DB67DB98D10D}"/>
              </a:ext>
            </a:extLst>
          </p:cNvPr>
          <p:cNvSpPr/>
          <p:nvPr/>
        </p:nvSpPr>
        <p:spPr>
          <a:xfrm>
            <a:off x="3667124" y="0"/>
            <a:ext cx="8524875" cy="6858000"/>
          </a:xfrm>
          <a:custGeom>
            <a:avLst/>
            <a:gdLst>
              <a:gd name="connsiteX0" fmla="*/ 0 w 7372350"/>
              <a:gd name="connsiteY0" fmla="*/ 6858000 h 6858000"/>
              <a:gd name="connsiteX1" fmla="*/ 1714500 w 7372350"/>
              <a:gd name="connsiteY1" fmla="*/ 0 h 6858000"/>
              <a:gd name="connsiteX2" fmla="*/ 5657850 w 7372350"/>
              <a:gd name="connsiteY2" fmla="*/ 0 h 6858000"/>
              <a:gd name="connsiteX3" fmla="*/ 7372350 w 7372350"/>
              <a:gd name="connsiteY3" fmla="*/ 6858000 h 6858000"/>
              <a:gd name="connsiteX4" fmla="*/ 0 w 7372350"/>
              <a:gd name="connsiteY4" fmla="*/ 6858000 h 6858000"/>
              <a:gd name="connsiteX0" fmla="*/ 0 w 7372350"/>
              <a:gd name="connsiteY0" fmla="*/ 6867525 h 6867525"/>
              <a:gd name="connsiteX1" fmla="*/ 1714500 w 7372350"/>
              <a:gd name="connsiteY1" fmla="*/ 9525 h 6867525"/>
              <a:gd name="connsiteX2" fmla="*/ 7353300 w 7372350"/>
              <a:gd name="connsiteY2" fmla="*/ 0 h 6867525"/>
              <a:gd name="connsiteX3" fmla="*/ 7372350 w 7372350"/>
              <a:gd name="connsiteY3" fmla="*/ 6867525 h 6867525"/>
              <a:gd name="connsiteX4" fmla="*/ 0 w 7372350"/>
              <a:gd name="connsiteY4" fmla="*/ 6867525 h 6867525"/>
              <a:gd name="connsiteX0" fmla="*/ 0 w 7372350"/>
              <a:gd name="connsiteY0" fmla="*/ 6858000 h 6858000"/>
              <a:gd name="connsiteX1" fmla="*/ 1714500 w 7372350"/>
              <a:gd name="connsiteY1" fmla="*/ 0 h 6858000"/>
              <a:gd name="connsiteX2" fmla="*/ 7353300 w 7372350"/>
              <a:gd name="connsiteY2" fmla="*/ 0 h 6858000"/>
              <a:gd name="connsiteX3" fmla="*/ 7372350 w 7372350"/>
              <a:gd name="connsiteY3" fmla="*/ 6858000 h 6858000"/>
              <a:gd name="connsiteX4" fmla="*/ 0 w 7372350"/>
              <a:gd name="connsiteY4" fmla="*/ 6858000 h 6858000"/>
              <a:gd name="connsiteX0" fmla="*/ 0 w 7372350"/>
              <a:gd name="connsiteY0" fmla="*/ 6858000 h 6858000"/>
              <a:gd name="connsiteX1" fmla="*/ 3800475 w 7372350"/>
              <a:gd name="connsiteY1" fmla="*/ 9525 h 6858000"/>
              <a:gd name="connsiteX2" fmla="*/ 7353300 w 7372350"/>
              <a:gd name="connsiteY2" fmla="*/ 0 h 6858000"/>
              <a:gd name="connsiteX3" fmla="*/ 7372350 w 7372350"/>
              <a:gd name="connsiteY3" fmla="*/ 6858000 h 6858000"/>
              <a:gd name="connsiteX4" fmla="*/ 0 w 7372350"/>
              <a:gd name="connsiteY4" fmla="*/ 6858000 h 6858000"/>
              <a:gd name="connsiteX0" fmla="*/ 0 w 8524875"/>
              <a:gd name="connsiteY0" fmla="*/ 6858000 h 6858000"/>
              <a:gd name="connsiteX1" fmla="*/ 4953000 w 8524875"/>
              <a:gd name="connsiteY1" fmla="*/ 9525 h 6858000"/>
              <a:gd name="connsiteX2" fmla="*/ 8505825 w 8524875"/>
              <a:gd name="connsiteY2" fmla="*/ 0 h 6858000"/>
              <a:gd name="connsiteX3" fmla="*/ 8524875 w 8524875"/>
              <a:gd name="connsiteY3" fmla="*/ 6858000 h 6858000"/>
              <a:gd name="connsiteX4" fmla="*/ 0 w 8524875"/>
              <a:gd name="connsiteY4" fmla="*/ 6858000 h 6858000"/>
              <a:gd name="connsiteX0" fmla="*/ 0 w 8524875"/>
              <a:gd name="connsiteY0" fmla="*/ 6858000 h 6858000"/>
              <a:gd name="connsiteX1" fmla="*/ 4946650 w 8524875"/>
              <a:gd name="connsiteY1" fmla="*/ 0 h 6858000"/>
              <a:gd name="connsiteX2" fmla="*/ 8505825 w 8524875"/>
              <a:gd name="connsiteY2" fmla="*/ 0 h 6858000"/>
              <a:gd name="connsiteX3" fmla="*/ 8524875 w 8524875"/>
              <a:gd name="connsiteY3" fmla="*/ 6858000 h 6858000"/>
              <a:gd name="connsiteX4" fmla="*/ 0 w 8524875"/>
              <a:gd name="connsiteY4" fmla="*/ 6858000 h 6858000"/>
              <a:gd name="connsiteX0" fmla="*/ 0 w 8524875"/>
              <a:gd name="connsiteY0" fmla="*/ 6858000 h 6858000"/>
              <a:gd name="connsiteX1" fmla="*/ 4946650 w 8524875"/>
              <a:gd name="connsiteY1" fmla="*/ 0 h 6858000"/>
              <a:gd name="connsiteX2" fmla="*/ 8521700 w 8524875"/>
              <a:gd name="connsiteY2" fmla="*/ 0 h 6858000"/>
              <a:gd name="connsiteX3" fmla="*/ 8524875 w 8524875"/>
              <a:gd name="connsiteY3" fmla="*/ 6858000 h 6858000"/>
              <a:gd name="connsiteX4" fmla="*/ 0 w 8524875"/>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24875" h="6858000">
                <a:moveTo>
                  <a:pt x="0" y="6858000"/>
                </a:moveTo>
                <a:lnTo>
                  <a:pt x="4946650" y="0"/>
                </a:lnTo>
                <a:lnTo>
                  <a:pt x="8521700" y="0"/>
                </a:lnTo>
                <a:cubicBezTo>
                  <a:pt x="8522758" y="2286000"/>
                  <a:pt x="8523817" y="4572000"/>
                  <a:pt x="8524875" y="6858000"/>
                </a:cubicBezTo>
                <a:lnTo>
                  <a:pt x="0" y="6858000"/>
                </a:lnTo>
                <a:close/>
              </a:path>
            </a:pathLst>
          </a:custGeom>
          <a:solidFill>
            <a:srgbClr val="E633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6" name="Image 15">
            <a:extLst>
              <a:ext uri="{FF2B5EF4-FFF2-40B4-BE49-F238E27FC236}">
                <a16:creationId xmlns:a16="http://schemas.microsoft.com/office/drawing/2014/main" id="{C087FA0C-1EDE-48F0-8D91-1E1DC5D3961B}"/>
              </a:ext>
            </a:extLst>
          </p:cNvPr>
          <p:cNvPicPr>
            <a:picLocks noChangeAspect="1"/>
          </p:cNvPicPr>
          <p:nvPr/>
        </p:nvPicPr>
        <p:blipFill>
          <a:blip r:embed="rId2"/>
          <a:stretch>
            <a:fillRect/>
          </a:stretch>
        </p:blipFill>
        <p:spPr>
          <a:xfrm>
            <a:off x="6584833" y="5093008"/>
            <a:ext cx="5419725" cy="1593418"/>
          </a:xfrm>
          <a:prstGeom prst="rect">
            <a:avLst/>
          </a:prstGeom>
        </p:spPr>
      </p:pic>
      <p:cxnSp>
        <p:nvCxnSpPr>
          <p:cNvPr id="13" name="Connecteur droit 12">
            <a:extLst>
              <a:ext uri="{FF2B5EF4-FFF2-40B4-BE49-F238E27FC236}">
                <a16:creationId xmlns:a16="http://schemas.microsoft.com/office/drawing/2014/main" id="{955CB877-5738-44D8-9E19-4128800E881B}"/>
              </a:ext>
            </a:extLst>
          </p:cNvPr>
          <p:cNvCxnSpPr/>
          <p:nvPr userDrawn="1"/>
        </p:nvCxnSpPr>
        <p:spPr>
          <a:xfrm>
            <a:off x="838199" y="819150"/>
            <a:ext cx="1800000" cy="0"/>
          </a:xfrm>
          <a:prstGeom prst="line">
            <a:avLst/>
          </a:prstGeom>
          <a:ln w="63500"/>
        </p:spPr>
        <p:style>
          <a:lnRef idx="3">
            <a:schemeClr val="dk1"/>
          </a:lnRef>
          <a:fillRef idx="0">
            <a:schemeClr val="dk1"/>
          </a:fillRef>
          <a:effectRef idx="2">
            <a:schemeClr val="dk1"/>
          </a:effectRef>
          <a:fontRef idx="minor">
            <a:schemeClr val="tx1"/>
          </a:fontRef>
        </p:style>
      </p:cxnSp>
      <p:cxnSp>
        <p:nvCxnSpPr>
          <p:cNvPr id="14" name="Connecteur droit 13">
            <a:extLst>
              <a:ext uri="{FF2B5EF4-FFF2-40B4-BE49-F238E27FC236}">
                <a16:creationId xmlns:a16="http://schemas.microsoft.com/office/drawing/2014/main" id="{F671128E-B593-4138-B5A3-FC13D52946E0}"/>
              </a:ext>
            </a:extLst>
          </p:cNvPr>
          <p:cNvCxnSpPr/>
          <p:nvPr userDrawn="1"/>
        </p:nvCxnSpPr>
        <p:spPr>
          <a:xfrm>
            <a:off x="838200" y="2371725"/>
            <a:ext cx="3600000" cy="0"/>
          </a:xfrm>
          <a:prstGeom prst="line">
            <a:avLst/>
          </a:prstGeom>
          <a:ln w="63500"/>
        </p:spPr>
        <p:style>
          <a:lnRef idx="3">
            <a:schemeClr val="dk1"/>
          </a:lnRef>
          <a:fillRef idx="0">
            <a:schemeClr val="dk1"/>
          </a:fillRef>
          <a:effectRef idx="2">
            <a:schemeClr val="dk1"/>
          </a:effectRef>
          <a:fontRef idx="minor">
            <a:schemeClr val="tx1"/>
          </a:fontRef>
        </p:style>
      </p:cxnSp>
      <p:sp>
        <p:nvSpPr>
          <p:cNvPr id="15" name="Trapèze 11">
            <a:extLst>
              <a:ext uri="{FF2B5EF4-FFF2-40B4-BE49-F238E27FC236}">
                <a16:creationId xmlns:a16="http://schemas.microsoft.com/office/drawing/2014/main" id="{50C00246-E75B-4A92-9E6A-AFFDF3755E4B}"/>
              </a:ext>
            </a:extLst>
          </p:cNvPr>
          <p:cNvSpPr/>
          <p:nvPr userDrawn="1"/>
        </p:nvSpPr>
        <p:spPr>
          <a:xfrm>
            <a:off x="3667124" y="0"/>
            <a:ext cx="8524875" cy="6858000"/>
          </a:xfrm>
          <a:custGeom>
            <a:avLst/>
            <a:gdLst>
              <a:gd name="connsiteX0" fmla="*/ 0 w 7372350"/>
              <a:gd name="connsiteY0" fmla="*/ 6858000 h 6858000"/>
              <a:gd name="connsiteX1" fmla="*/ 1714500 w 7372350"/>
              <a:gd name="connsiteY1" fmla="*/ 0 h 6858000"/>
              <a:gd name="connsiteX2" fmla="*/ 5657850 w 7372350"/>
              <a:gd name="connsiteY2" fmla="*/ 0 h 6858000"/>
              <a:gd name="connsiteX3" fmla="*/ 7372350 w 7372350"/>
              <a:gd name="connsiteY3" fmla="*/ 6858000 h 6858000"/>
              <a:gd name="connsiteX4" fmla="*/ 0 w 7372350"/>
              <a:gd name="connsiteY4" fmla="*/ 6858000 h 6858000"/>
              <a:gd name="connsiteX0" fmla="*/ 0 w 7372350"/>
              <a:gd name="connsiteY0" fmla="*/ 6867525 h 6867525"/>
              <a:gd name="connsiteX1" fmla="*/ 1714500 w 7372350"/>
              <a:gd name="connsiteY1" fmla="*/ 9525 h 6867525"/>
              <a:gd name="connsiteX2" fmla="*/ 7353300 w 7372350"/>
              <a:gd name="connsiteY2" fmla="*/ 0 h 6867525"/>
              <a:gd name="connsiteX3" fmla="*/ 7372350 w 7372350"/>
              <a:gd name="connsiteY3" fmla="*/ 6867525 h 6867525"/>
              <a:gd name="connsiteX4" fmla="*/ 0 w 7372350"/>
              <a:gd name="connsiteY4" fmla="*/ 6867525 h 6867525"/>
              <a:gd name="connsiteX0" fmla="*/ 0 w 7372350"/>
              <a:gd name="connsiteY0" fmla="*/ 6858000 h 6858000"/>
              <a:gd name="connsiteX1" fmla="*/ 1714500 w 7372350"/>
              <a:gd name="connsiteY1" fmla="*/ 0 h 6858000"/>
              <a:gd name="connsiteX2" fmla="*/ 7353300 w 7372350"/>
              <a:gd name="connsiteY2" fmla="*/ 0 h 6858000"/>
              <a:gd name="connsiteX3" fmla="*/ 7372350 w 7372350"/>
              <a:gd name="connsiteY3" fmla="*/ 6858000 h 6858000"/>
              <a:gd name="connsiteX4" fmla="*/ 0 w 7372350"/>
              <a:gd name="connsiteY4" fmla="*/ 6858000 h 6858000"/>
              <a:gd name="connsiteX0" fmla="*/ 0 w 7372350"/>
              <a:gd name="connsiteY0" fmla="*/ 6858000 h 6858000"/>
              <a:gd name="connsiteX1" fmla="*/ 3800475 w 7372350"/>
              <a:gd name="connsiteY1" fmla="*/ 9525 h 6858000"/>
              <a:gd name="connsiteX2" fmla="*/ 7353300 w 7372350"/>
              <a:gd name="connsiteY2" fmla="*/ 0 h 6858000"/>
              <a:gd name="connsiteX3" fmla="*/ 7372350 w 7372350"/>
              <a:gd name="connsiteY3" fmla="*/ 6858000 h 6858000"/>
              <a:gd name="connsiteX4" fmla="*/ 0 w 7372350"/>
              <a:gd name="connsiteY4" fmla="*/ 6858000 h 6858000"/>
              <a:gd name="connsiteX0" fmla="*/ 0 w 8524875"/>
              <a:gd name="connsiteY0" fmla="*/ 6858000 h 6858000"/>
              <a:gd name="connsiteX1" fmla="*/ 4953000 w 8524875"/>
              <a:gd name="connsiteY1" fmla="*/ 9525 h 6858000"/>
              <a:gd name="connsiteX2" fmla="*/ 8505825 w 8524875"/>
              <a:gd name="connsiteY2" fmla="*/ 0 h 6858000"/>
              <a:gd name="connsiteX3" fmla="*/ 8524875 w 8524875"/>
              <a:gd name="connsiteY3" fmla="*/ 6858000 h 6858000"/>
              <a:gd name="connsiteX4" fmla="*/ 0 w 8524875"/>
              <a:gd name="connsiteY4" fmla="*/ 6858000 h 6858000"/>
              <a:gd name="connsiteX0" fmla="*/ 0 w 8524875"/>
              <a:gd name="connsiteY0" fmla="*/ 6858000 h 6858000"/>
              <a:gd name="connsiteX1" fmla="*/ 4946650 w 8524875"/>
              <a:gd name="connsiteY1" fmla="*/ 0 h 6858000"/>
              <a:gd name="connsiteX2" fmla="*/ 8505825 w 8524875"/>
              <a:gd name="connsiteY2" fmla="*/ 0 h 6858000"/>
              <a:gd name="connsiteX3" fmla="*/ 8524875 w 8524875"/>
              <a:gd name="connsiteY3" fmla="*/ 6858000 h 6858000"/>
              <a:gd name="connsiteX4" fmla="*/ 0 w 8524875"/>
              <a:gd name="connsiteY4" fmla="*/ 6858000 h 6858000"/>
              <a:gd name="connsiteX0" fmla="*/ 0 w 8524875"/>
              <a:gd name="connsiteY0" fmla="*/ 6858000 h 6858000"/>
              <a:gd name="connsiteX1" fmla="*/ 4946650 w 8524875"/>
              <a:gd name="connsiteY1" fmla="*/ 0 h 6858000"/>
              <a:gd name="connsiteX2" fmla="*/ 8521700 w 8524875"/>
              <a:gd name="connsiteY2" fmla="*/ 0 h 6858000"/>
              <a:gd name="connsiteX3" fmla="*/ 8524875 w 8524875"/>
              <a:gd name="connsiteY3" fmla="*/ 6858000 h 6858000"/>
              <a:gd name="connsiteX4" fmla="*/ 0 w 8524875"/>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24875" h="6858000">
                <a:moveTo>
                  <a:pt x="0" y="6858000"/>
                </a:moveTo>
                <a:lnTo>
                  <a:pt x="4946650" y="0"/>
                </a:lnTo>
                <a:lnTo>
                  <a:pt x="8521700" y="0"/>
                </a:lnTo>
                <a:cubicBezTo>
                  <a:pt x="8522758" y="2286000"/>
                  <a:pt x="8523817" y="4572000"/>
                  <a:pt x="8524875" y="6858000"/>
                </a:cubicBezTo>
                <a:lnTo>
                  <a:pt x="0" y="6858000"/>
                </a:lnTo>
                <a:close/>
              </a:path>
            </a:pathLst>
          </a:custGeom>
          <a:solidFill>
            <a:srgbClr val="E633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7" name="Image 16">
            <a:extLst>
              <a:ext uri="{FF2B5EF4-FFF2-40B4-BE49-F238E27FC236}">
                <a16:creationId xmlns:a16="http://schemas.microsoft.com/office/drawing/2014/main" id="{834F5985-F9B1-4C0F-8050-E31625EF6E56}"/>
              </a:ext>
            </a:extLst>
          </p:cNvPr>
          <p:cNvPicPr>
            <a:picLocks noChangeAspect="1"/>
          </p:cNvPicPr>
          <p:nvPr userDrawn="1"/>
        </p:nvPicPr>
        <p:blipFill>
          <a:blip r:embed="rId2"/>
          <a:stretch>
            <a:fillRect/>
          </a:stretch>
        </p:blipFill>
        <p:spPr>
          <a:xfrm>
            <a:off x="6584833" y="5093008"/>
            <a:ext cx="5419725" cy="1593418"/>
          </a:xfrm>
          <a:prstGeom prst="rect">
            <a:avLst/>
          </a:prstGeom>
        </p:spPr>
      </p:pic>
    </p:spTree>
    <p:extLst>
      <p:ext uri="{BB962C8B-B14F-4D97-AF65-F5344CB8AC3E}">
        <p14:creationId xmlns:p14="http://schemas.microsoft.com/office/powerpoint/2010/main" val="33655703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
        <p:nvSpPr>
          <p:cNvPr id="9" name="Freeform: Shape 9">
            <a:extLst>
              <a:ext uri="{FF2B5EF4-FFF2-40B4-BE49-F238E27FC236}">
                <a16:creationId xmlns:a16="http://schemas.microsoft.com/office/drawing/2014/main" id="{26C5ADC1-E5C8-4F8E-8DD5-085A20B115B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Shape 11">
            <a:extLst>
              <a:ext uri="{FF2B5EF4-FFF2-40B4-BE49-F238E27FC236}">
                <a16:creationId xmlns:a16="http://schemas.microsoft.com/office/drawing/2014/main" id="{0D337A16-302D-4365-83F0-B265E2B6BF0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hasCustomPrompt="1"/>
          </p:nvPr>
        </p:nvSpPr>
        <p:spPr>
          <a:xfrm>
            <a:off x="390818" y="1498537"/>
            <a:ext cx="4514849" cy="1270126"/>
          </a:xfrm>
        </p:spPr>
        <p:txBody>
          <a:bodyPr anchor="b">
            <a:noAutofit/>
          </a:bodyPr>
          <a:lstStyle>
            <a:lvl1pPr>
              <a:defRPr sz="4000">
                <a:solidFill>
                  <a:schemeClr val="bg1"/>
                </a:solidFill>
              </a:defRPr>
            </a:lvl1pPr>
          </a:lstStyle>
          <a:p>
            <a:r>
              <a:rPr lang="fr-FR" dirty="0"/>
              <a:t>MODIFIEZ LE STYLE DU TITRE</a:t>
            </a:r>
          </a:p>
        </p:txBody>
      </p:sp>
      <p:sp>
        <p:nvSpPr>
          <p:cNvPr id="3" name="Text Placeholder 2"/>
          <p:cNvSpPr>
            <a:spLocks noGrp="1"/>
          </p:cNvSpPr>
          <p:nvPr>
            <p:ph type="body" idx="1"/>
          </p:nvPr>
        </p:nvSpPr>
        <p:spPr>
          <a:xfrm>
            <a:off x="6178551" y="2133600"/>
            <a:ext cx="5759449" cy="3543300"/>
          </a:xfrm>
        </p:spPr>
        <p:txBody>
          <a:bodyPr>
            <a:normAutofit/>
          </a:bodyPr>
          <a:lstStyle>
            <a:lvl1pPr marL="342900" indent="-342900">
              <a:buFont typeface="Wingdings" panose="05000000000000000000" pitchFamily="2" charset="2"/>
              <a:buChar char="Ø"/>
              <a:defRPr sz="2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fr-FR"/>
              <a:t>Modifier les styles du texte du masque</a:t>
            </a:r>
          </a:p>
        </p:txBody>
      </p:sp>
      <p:sp>
        <p:nvSpPr>
          <p:cNvPr id="7" name="Espace réservé de la date 6">
            <a:extLst>
              <a:ext uri="{FF2B5EF4-FFF2-40B4-BE49-F238E27FC236}">
                <a16:creationId xmlns:a16="http://schemas.microsoft.com/office/drawing/2014/main" id="{B5EDCF83-6F62-4516-9212-6C5A265449A6}"/>
              </a:ext>
            </a:extLst>
          </p:cNvPr>
          <p:cNvSpPr>
            <a:spLocks noGrp="1"/>
          </p:cNvSpPr>
          <p:nvPr>
            <p:ph type="dt" sz="half" idx="10"/>
          </p:nvPr>
        </p:nvSpPr>
        <p:spPr/>
        <p:txBody>
          <a:bodyPr/>
          <a:lstStyle/>
          <a:p>
            <a:fld id="{4BA3CC91-6C72-4894-A6D2-831C01456709}" type="datetimeFigureOut">
              <a:rPr lang="fr-FR" smtClean="0"/>
              <a:pPr/>
              <a:t>15/10/2018</a:t>
            </a:fld>
            <a:endParaRPr lang="fr-FR" dirty="0"/>
          </a:p>
        </p:txBody>
      </p:sp>
      <p:sp>
        <p:nvSpPr>
          <p:cNvPr id="11" name="Espace réservé du pied de page 10">
            <a:extLst>
              <a:ext uri="{FF2B5EF4-FFF2-40B4-BE49-F238E27FC236}">
                <a16:creationId xmlns:a16="http://schemas.microsoft.com/office/drawing/2014/main" id="{CF51D20C-95DD-4D1C-A664-15E15C66362D}"/>
              </a:ext>
            </a:extLst>
          </p:cNvPr>
          <p:cNvSpPr>
            <a:spLocks noGrp="1"/>
          </p:cNvSpPr>
          <p:nvPr>
            <p:ph type="ftr" sz="quarter" idx="11"/>
          </p:nvPr>
        </p:nvSpPr>
        <p:spPr/>
        <p:txBody>
          <a:bodyPr/>
          <a:lstStyle/>
          <a:p>
            <a:endParaRPr lang="fr-FR" dirty="0"/>
          </a:p>
        </p:txBody>
      </p:sp>
      <p:sp>
        <p:nvSpPr>
          <p:cNvPr id="12" name="Espace réservé du numéro de diapositive 11">
            <a:extLst>
              <a:ext uri="{FF2B5EF4-FFF2-40B4-BE49-F238E27FC236}">
                <a16:creationId xmlns:a16="http://schemas.microsoft.com/office/drawing/2014/main" id="{459F348F-9F5C-4730-B7FD-59C75E3BF465}"/>
              </a:ext>
            </a:extLst>
          </p:cNvPr>
          <p:cNvSpPr>
            <a:spLocks noGrp="1"/>
          </p:cNvSpPr>
          <p:nvPr>
            <p:ph type="sldNum" sz="quarter" idx="12"/>
          </p:nvPr>
        </p:nvSpPr>
        <p:spPr/>
        <p:txBody>
          <a:bodyPr/>
          <a:lstStyle/>
          <a:p>
            <a:fld id="{46DD22A4-A9D7-43BE-823E-A320656A3752}" type="slidenum">
              <a:rPr lang="fr-FR" smtClean="0"/>
              <a:pPr/>
              <a:t>‹N°›</a:t>
            </a:fld>
            <a:endParaRPr lang="fr-FR" dirty="0"/>
          </a:p>
        </p:txBody>
      </p:sp>
      <p:pic>
        <p:nvPicPr>
          <p:cNvPr id="13" name="Picture 7">
            <a:extLst>
              <a:ext uri="{FF2B5EF4-FFF2-40B4-BE49-F238E27FC236}">
                <a16:creationId xmlns:a16="http://schemas.microsoft.com/office/drawing/2014/main" id="{C37CD5E5-D17F-4274-9C28-9D847989AE2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
        <p:nvSpPr>
          <p:cNvPr id="14" name="Freeform: Shape 9">
            <a:extLst>
              <a:ext uri="{FF2B5EF4-FFF2-40B4-BE49-F238E27FC236}">
                <a16:creationId xmlns:a16="http://schemas.microsoft.com/office/drawing/2014/main" id="{583853A8-0184-4040-8188-D76087080E1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1">
            <a:extLst>
              <a:ext uri="{FF2B5EF4-FFF2-40B4-BE49-F238E27FC236}">
                <a16:creationId xmlns:a16="http://schemas.microsoft.com/office/drawing/2014/main" id="{08524E4A-2E39-4CA5-9853-D5CE042A4F36}"/>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85529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1_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4500"/>
            </a:lvl1pPr>
          </a:lstStyle>
          <a:p>
            <a:r>
              <a:rPr lang="fr-FR"/>
              <a:t>Modifiez le style du titre</a:t>
            </a:r>
          </a:p>
        </p:txBody>
      </p:sp>
      <p:sp>
        <p:nvSpPr>
          <p:cNvPr id="3" name="Text Placeholder 2"/>
          <p:cNvSpPr>
            <a:spLocks noGrp="1"/>
          </p:cNvSpPr>
          <p:nvPr>
            <p:ph type="body" idx="1"/>
          </p:nvPr>
        </p:nvSpPr>
        <p:spPr>
          <a:xfrm>
            <a:off x="831851" y="4589465"/>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lvl1pPr>
              <a:defRPr/>
            </a:lvl1pPr>
          </a:lstStyle>
          <a:p>
            <a:r>
              <a:rPr lang="fr-FR"/>
              <a:t>00 00 00 00 00</a:t>
            </a:r>
            <a:endParaRPr lang="fr-FR" dirty="0"/>
          </a:p>
        </p:txBody>
      </p:sp>
      <p:sp>
        <p:nvSpPr>
          <p:cNvPr id="5" name="Footer Placeholder 4"/>
          <p:cNvSpPr>
            <a:spLocks noGrp="1"/>
          </p:cNvSpPr>
          <p:nvPr>
            <p:ph type="ftr" sz="quarter" idx="11"/>
          </p:nvPr>
        </p:nvSpPr>
        <p:spPr/>
        <p:txBody>
          <a:bodyPr/>
          <a:lstStyle/>
          <a:p>
            <a:r>
              <a:rPr lang="fr-FR"/>
              <a:t>contact-ville@imie.fr</a:t>
            </a:r>
            <a:endParaRPr lang="fr-FR" dirty="0"/>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pic>
        <p:nvPicPr>
          <p:cNvPr id="9" name="Picture 7">
            <a:extLst>
              <a:ext uri="{FF2B5EF4-FFF2-40B4-BE49-F238E27FC236}">
                <a16:creationId xmlns:a16="http://schemas.microsoft.com/office/drawing/2014/main" id="{03800FDC-6CBB-42FB-8198-E026F749DC8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Tree>
    <p:extLst>
      <p:ext uri="{BB962C8B-B14F-4D97-AF65-F5344CB8AC3E}">
        <p14:creationId xmlns:p14="http://schemas.microsoft.com/office/powerpoint/2010/main" val="39261949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512"/>
            <a:ext cx="10515600" cy="763496"/>
          </a:xfrm>
        </p:spPr>
        <p:txBody>
          <a:bodyPr anchor="b">
            <a:normAutofit/>
          </a:bodyPr>
          <a:lstStyle>
            <a:lvl1pPr>
              <a:defRPr sz="3300"/>
            </a:lvl1pPr>
          </a:lstStyle>
          <a:p>
            <a:r>
              <a:rPr lang="fr-FR"/>
              <a:t>Modifiez le style du titre</a:t>
            </a:r>
            <a:endParaRPr lang="fr-FR" dirty="0"/>
          </a:p>
        </p:txBody>
      </p:sp>
      <p:sp>
        <p:nvSpPr>
          <p:cNvPr id="4" name="Date Placeholder 3"/>
          <p:cNvSpPr>
            <a:spLocks noGrp="1"/>
          </p:cNvSpPr>
          <p:nvPr>
            <p:ph type="dt" sz="half" idx="10"/>
          </p:nvPr>
        </p:nvSpPr>
        <p:spPr/>
        <p:txBody>
          <a:bodyPr/>
          <a:lstStyle>
            <a:lvl1pPr>
              <a:defRPr/>
            </a:lvl1pPr>
          </a:lstStyle>
          <a:p>
            <a:r>
              <a:rPr lang="fr-FR"/>
              <a:t>00 00 00 00 00</a:t>
            </a:r>
            <a:endParaRPr lang="fr-FR" dirty="0"/>
          </a:p>
        </p:txBody>
      </p:sp>
      <p:sp>
        <p:nvSpPr>
          <p:cNvPr id="5" name="Footer Placeholder 4"/>
          <p:cNvSpPr>
            <a:spLocks noGrp="1"/>
          </p:cNvSpPr>
          <p:nvPr>
            <p:ph type="ftr" sz="quarter" idx="11"/>
          </p:nvPr>
        </p:nvSpPr>
        <p:spPr/>
        <p:txBody>
          <a:bodyPr/>
          <a:lstStyle/>
          <a:p>
            <a:r>
              <a:rPr lang="fr-FR"/>
              <a:t>contact-ville@imie.fr</a:t>
            </a:r>
            <a:endParaRPr lang="fr-FR" dirty="0"/>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
        <p:nvSpPr>
          <p:cNvPr id="9" name="Content Placeholder 2"/>
          <p:cNvSpPr>
            <a:spLocks noGrp="1"/>
          </p:cNvSpPr>
          <p:nvPr>
            <p:ph sz="half" idx="1"/>
          </p:nvPr>
        </p:nvSpPr>
        <p:spPr>
          <a:xfrm>
            <a:off x="838200" y="2392395"/>
            <a:ext cx="5181600" cy="378456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0" name="Content Placeholder 3"/>
          <p:cNvSpPr>
            <a:spLocks noGrp="1"/>
          </p:cNvSpPr>
          <p:nvPr>
            <p:ph sz="half" idx="2"/>
          </p:nvPr>
        </p:nvSpPr>
        <p:spPr>
          <a:xfrm>
            <a:off x="6172200" y="2392395"/>
            <a:ext cx="5181600" cy="378456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pic>
        <p:nvPicPr>
          <p:cNvPr id="11" name="Picture 7">
            <a:extLst>
              <a:ext uri="{FF2B5EF4-FFF2-40B4-BE49-F238E27FC236}">
                <a16:creationId xmlns:a16="http://schemas.microsoft.com/office/drawing/2014/main" id="{B2B24A1D-695B-44E6-A8E5-CA7CD962E9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Tree>
    <p:extLst>
      <p:ext uri="{BB962C8B-B14F-4D97-AF65-F5344CB8AC3E}">
        <p14:creationId xmlns:p14="http://schemas.microsoft.com/office/powerpoint/2010/main" val="2996324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1993AF-7D21-4EDB-80B1-5CFDC09D665C}"/>
              </a:ext>
            </a:extLst>
          </p:cNvPr>
          <p:cNvSpPr>
            <a:spLocks noGrp="1"/>
          </p:cNvSpPr>
          <p:nvPr>
            <p:ph type="title"/>
          </p:nvPr>
        </p:nvSpPr>
        <p:spPr>
          <a:xfrm>
            <a:off x="838200" y="927102"/>
            <a:ext cx="5419725" cy="1325563"/>
          </a:xfrm>
        </p:spPr>
        <p:txBody>
          <a:bodyPr/>
          <a:lstStyle/>
          <a:p>
            <a:r>
              <a:rPr lang="fr-FR" dirty="0"/>
              <a:t>Modifiez le style du titre</a:t>
            </a:r>
          </a:p>
        </p:txBody>
      </p:sp>
      <p:sp>
        <p:nvSpPr>
          <p:cNvPr id="3" name="Espace réservé de la date 2">
            <a:extLst>
              <a:ext uri="{FF2B5EF4-FFF2-40B4-BE49-F238E27FC236}">
                <a16:creationId xmlns:a16="http://schemas.microsoft.com/office/drawing/2014/main" id="{C6DA2B46-4C66-4B2C-BA11-DDC4E25E9298}"/>
              </a:ext>
            </a:extLst>
          </p:cNvPr>
          <p:cNvSpPr>
            <a:spLocks noGrp="1"/>
          </p:cNvSpPr>
          <p:nvPr>
            <p:ph type="dt" sz="half" idx="10"/>
          </p:nvPr>
        </p:nvSpPr>
        <p:spPr/>
        <p:txBody>
          <a:bodyPr/>
          <a:lstStyle/>
          <a:p>
            <a:fld id="{4BA3CC91-6C72-4894-A6D2-831C01456709}" type="datetimeFigureOut">
              <a:rPr lang="fr-FR" smtClean="0"/>
              <a:pPr/>
              <a:t>15/10/2018</a:t>
            </a:fld>
            <a:endParaRPr lang="fr-FR" dirty="0"/>
          </a:p>
        </p:txBody>
      </p:sp>
      <p:sp>
        <p:nvSpPr>
          <p:cNvPr id="4" name="Espace réservé du pied de page 3">
            <a:extLst>
              <a:ext uri="{FF2B5EF4-FFF2-40B4-BE49-F238E27FC236}">
                <a16:creationId xmlns:a16="http://schemas.microsoft.com/office/drawing/2014/main" id="{1E76E4B7-3F48-4A26-B22F-1CD8933E9F0C}"/>
              </a:ext>
            </a:extLst>
          </p:cNvPr>
          <p:cNvSpPr>
            <a:spLocks noGrp="1"/>
          </p:cNvSpPr>
          <p:nvPr>
            <p:ph type="ftr" sz="quarter" idx="11"/>
          </p:nvPr>
        </p:nvSpPr>
        <p:spPr/>
        <p:txBody>
          <a:bodyPr/>
          <a:lstStyle/>
          <a:p>
            <a:endParaRPr lang="fr-FR" dirty="0"/>
          </a:p>
        </p:txBody>
      </p:sp>
      <p:sp>
        <p:nvSpPr>
          <p:cNvPr id="5" name="Espace réservé du numéro de diapositive 4">
            <a:extLst>
              <a:ext uri="{FF2B5EF4-FFF2-40B4-BE49-F238E27FC236}">
                <a16:creationId xmlns:a16="http://schemas.microsoft.com/office/drawing/2014/main" id="{2C604E39-4C6C-45BD-BDE8-41CEBA793F54}"/>
              </a:ext>
            </a:extLst>
          </p:cNvPr>
          <p:cNvSpPr>
            <a:spLocks noGrp="1"/>
          </p:cNvSpPr>
          <p:nvPr>
            <p:ph type="sldNum" sz="quarter" idx="12"/>
          </p:nvPr>
        </p:nvSpPr>
        <p:spPr/>
        <p:txBody>
          <a:bodyPr/>
          <a:lstStyle/>
          <a:p>
            <a:fld id="{46DD22A4-A9D7-43BE-823E-A320656A3752}" type="slidenum">
              <a:rPr lang="fr-FR" smtClean="0"/>
              <a:pPr/>
              <a:t>‹N°›</a:t>
            </a:fld>
            <a:endParaRPr lang="fr-FR" dirty="0"/>
          </a:p>
        </p:txBody>
      </p:sp>
      <p:cxnSp>
        <p:nvCxnSpPr>
          <p:cNvPr id="10" name="Connecteur droit 9">
            <a:extLst>
              <a:ext uri="{FF2B5EF4-FFF2-40B4-BE49-F238E27FC236}">
                <a16:creationId xmlns:a16="http://schemas.microsoft.com/office/drawing/2014/main" id="{EB1F0DEA-DBE2-4E0D-8C89-4475831E9E03}"/>
              </a:ext>
            </a:extLst>
          </p:cNvPr>
          <p:cNvCxnSpPr/>
          <p:nvPr userDrawn="1"/>
        </p:nvCxnSpPr>
        <p:spPr>
          <a:xfrm>
            <a:off x="838199" y="819150"/>
            <a:ext cx="1800000" cy="0"/>
          </a:xfrm>
          <a:prstGeom prst="line">
            <a:avLst/>
          </a:prstGeom>
          <a:ln w="63500"/>
        </p:spPr>
        <p:style>
          <a:lnRef idx="3">
            <a:schemeClr val="dk1"/>
          </a:lnRef>
          <a:fillRef idx="0">
            <a:schemeClr val="dk1"/>
          </a:fillRef>
          <a:effectRef idx="2">
            <a:schemeClr val="dk1"/>
          </a:effectRef>
          <a:fontRef idx="minor">
            <a:schemeClr val="tx1"/>
          </a:fontRef>
        </p:style>
      </p:cxnSp>
      <p:cxnSp>
        <p:nvCxnSpPr>
          <p:cNvPr id="11" name="Connecteur droit 10">
            <a:extLst>
              <a:ext uri="{FF2B5EF4-FFF2-40B4-BE49-F238E27FC236}">
                <a16:creationId xmlns:a16="http://schemas.microsoft.com/office/drawing/2014/main" id="{4E0D26F9-4401-46B9-B690-2FEE4B21F4CA}"/>
              </a:ext>
            </a:extLst>
          </p:cNvPr>
          <p:cNvCxnSpPr/>
          <p:nvPr userDrawn="1"/>
        </p:nvCxnSpPr>
        <p:spPr>
          <a:xfrm>
            <a:off x="838200" y="2371725"/>
            <a:ext cx="3600000" cy="0"/>
          </a:xfrm>
          <a:prstGeom prst="line">
            <a:avLst/>
          </a:prstGeom>
          <a:ln w="63500"/>
        </p:spPr>
        <p:style>
          <a:lnRef idx="3">
            <a:schemeClr val="dk1"/>
          </a:lnRef>
          <a:fillRef idx="0">
            <a:schemeClr val="dk1"/>
          </a:fillRef>
          <a:effectRef idx="2">
            <a:schemeClr val="dk1"/>
          </a:effectRef>
          <a:fontRef idx="minor">
            <a:schemeClr val="tx1"/>
          </a:fontRef>
        </p:style>
      </p:cxnSp>
      <p:sp>
        <p:nvSpPr>
          <p:cNvPr id="12" name="Trapèze 11">
            <a:extLst>
              <a:ext uri="{FF2B5EF4-FFF2-40B4-BE49-F238E27FC236}">
                <a16:creationId xmlns:a16="http://schemas.microsoft.com/office/drawing/2014/main" id="{A0342250-50BD-4933-BAF6-DB67DB98D10D}"/>
              </a:ext>
            </a:extLst>
          </p:cNvPr>
          <p:cNvSpPr/>
          <p:nvPr userDrawn="1"/>
        </p:nvSpPr>
        <p:spPr>
          <a:xfrm>
            <a:off x="3667124" y="0"/>
            <a:ext cx="8524875" cy="6858000"/>
          </a:xfrm>
          <a:custGeom>
            <a:avLst/>
            <a:gdLst>
              <a:gd name="connsiteX0" fmla="*/ 0 w 7372350"/>
              <a:gd name="connsiteY0" fmla="*/ 6858000 h 6858000"/>
              <a:gd name="connsiteX1" fmla="*/ 1714500 w 7372350"/>
              <a:gd name="connsiteY1" fmla="*/ 0 h 6858000"/>
              <a:gd name="connsiteX2" fmla="*/ 5657850 w 7372350"/>
              <a:gd name="connsiteY2" fmla="*/ 0 h 6858000"/>
              <a:gd name="connsiteX3" fmla="*/ 7372350 w 7372350"/>
              <a:gd name="connsiteY3" fmla="*/ 6858000 h 6858000"/>
              <a:gd name="connsiteX4" fmla="*/ 0 w 7372350"/>
              <a:gd name="connsiteY4" fmla="*/ 6858000 h 6858000"/>
              <a:gd name="connsiteX0" fmla="*/ 0 w 7372350"/>
              <a:gd name="connsiteY0" fmla="*/ 6867525 h 6867525"/>
              <a:gd name="connsiteX1" fmla="*/ 1714500 w 7372350"/>
              <a:gd name="connsiteY1" fmla="*/ 9525 h 6867525"/>
              <a:gd name="connsiteX2" fmla="*/ 7353300 w 7372350"/>
              <a:gd name="connsiteY2" fmla="*/ 0 h 6867525"/>
              <a:gd name="connsiteX3" fmla="*/ 7372350 w 7372350"/>
              <a:gd name="connsiteY3" fmla="*/ 6867525 h 6867525"/>
              <a:gd name="connsiteX4" fmla="*/ 0 w 7372350"/>
              <a:gd name="connsiteY4" fmla="*/ 6867525 h 6867525"/>
              <a:gd name="connsiteX0" fmla="*/ 0 w 7372350"/>
              <a:gd name="connsiteY0" fmla="*/ 6858000 h 6858000"/>
              <a:gd name="connsiteX1" fmla="*/ 1714500 w 7372350"/>
              <a:gd name="connsiteY1" fmla="*/ 0 h 6858000"/>
              <a:gd name="connsiteX2" fmla="*/ 7353300 w 7372350"/>
              <a:gd name="connsiteY2" fmla="*/ 0 h 6858000"/>
              <a:gd name="connsiteX3" fmla="*/ 7372350 w 7372350"/>
              <a:gd name="connsiteY3" fmla="*/ 6858000 h 6858000"/>
              <a:gd name="connsiteX4" fmla="*/ 0 w 7372350"/>
              <a:gd name="connsiteY4" fmla="*/ 6858000 h 6858000"/>
              <a:gd name="connsiteX0" fmla="*/ 0 w 7372350"/>
              <a:gd name="connsiteY0" fmla="*/ 6858000 h 6858000"/>
              <a:gd name="connsiteX1" fmla="*/ 3800475 w 7372350"/>
              <a:gd name="connsiteY1" fmla="*/ 9525 h 6858000"/>
              <a:gd name="connsiteX2" fmla="*/ 7353300 w 7372350"/>
              <a:gd name="connsiteY2" fmla="*/ 0 h 6858000"/>
              <a:gd name="connsiteX3" fmla="*/ 7372350 w 7372350"/>
              <a:gd name="connsiteY3" fmla="*/ 6858000 h 6858000"/>
              <a:gd name="connsiteX4" fmla="*/ 0 w 7372350"/>
              <a:gd name="connsiteY4" fmla="*/ 6858000 h 6858000"/>
              <a:gd name="connsiteX0" fmla="*/ 0 w 8524875"/>
              <a:gd name="connsiteY0" fmla="*/ 6858000 h 6858000"/>
              <a:gd name="connsiteX1" fmla="*/ 4953000 w 8524875"/>
              <a:gd name="connsiteY1" fmla="*/ 9525 h 6858000"/>
              <a:gd name="connsiteX2" fmla="*/ 8505825 w 8524875"/>
              <a:gd name="connsiteY2" fmla="*/ 0 h 6858000"/>
              <a:gd name="connsiteX3" fmla="*/ 8524875 w 8524875"/>
              <a:gd name="connsiteY3" fmla="*/ 6858000 h 6858000"/>
              <a:gd name="connsiteX4" fmla="*/ 0 w 8524875"/>
              <a:gd name="connsiteY4" fmla="*/ 6858000 h 6858000"/>
              <a:gd name="connsiteX0" fmla="*/ 0 w 8524875"/>
              <a:gd name="connsiteY0" fmla="*/ 6858000 h 6858000"/>
              <a:gd name="connsiteX1" fmla="*/ 4946650 w 8524875"/>
              <a:gd name="connsiteY1" fmla="*/ 0 h 6858000"/>
              <a:gd name="connsiteX2" fmla="*/ 8505825 w 8524875"/>
              <a:gd name="connsiteY2" fmla="*/ 0 h 6858000"/>
              <a:gd name="connsiteX3" fmla="*/ 8524875 w 8524875"/>
              <a:gd name="connsiteY3" fmla="*/ 6858000 h 6858000"/>
              <a:gd name="connsiteX4" fmla="*/ 0 w 8524875"/>
              <a:gd name="connsiteY4" fmla="*/ 6858000 h 6858000"/>
              <a:gd name="connsiteX0" fmla="*/ 0 w 8524875"/>
              <a:gd name="connsiteY0" fmla="*/ 6858000 h 6858000"/>
              <a:gd name="connsiteX1" fmla="*/ 4946650 w 8524875"/>
              <a:gd name="connsiteY1" fmla="*/ 0 h 6858000"/>
              <a:gd name="connsiteX2" fmla="*/ 8521700 w 8524875"/>
              <a:gd name="connsiteY2" fmla="*/ 0 h 6858000"/>
              <a:gd name="connsiteX3" fmla="*/ 8524875 w 8524875"/>
              <a:gd name="connsiteY3" fmla="*/ 6858000 h 6858000"/>
              <a:gd name="connsiteX4" fmla="*/ 0 w 8524875"/>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24875" h="6858000">
                <a:moveTo>
                  <a:pt x="0" y="6858000"/>
                </a:moveTo>
                <a:lnTo>
                  <a:pt x="4946650" y="0"/>
                </a:lnTo>
                <a:lnTo>
                  <a:pt x="8521700" y="0"/>
                </a:lnTo>
                <a:cubicBezTo>
                  <a:pt x="8522758" y="2286000"/>
                  <a:pt x="8523817" y="4572000"/>
                  <a:pt x="8524875" y="6858000"/>
                </a:cubicBezTo>
                <a:lnTo>
                  <a:pt x="0" y="6858000"/>
                </a:lnTo>
                <a:close/>
              </a:path>
            </a:pathLst>
          </a:custGeom>
          <a:solidFill>
            <a:srgbClr val="E633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6" name="Image 15">
            <a:extLst>
              <a:ext uri="{FF2B5EF4-FFF2-40B4-BE49-F238E27FC236}">
                <a16:creationId xmlns:a16="http://schemas.microsoft.com/office/drawing/2014/main" id="{C087FA0C-1EDE-48F0-8D91-1E1DC5D3961B}"/>
              </a:ext>
            </a:extLst>
          </p:cNvPr>
          <p:cNvPicPr>
            <a:picLocks noChangeAspect="1"/>
          </p:cNvPicPr>
          <p:nvPr userDrawn="1"/>
        </p:nvPicPr>
        <p:blipFill>
          <a:blip r:embed="rId2"/>
          <a:stretch>
            <a:fillRect/>
          </a:stretch>
        </p:blipFill>
        <p:spPr>
          <a:xfrm>
            <a:off x="6584833" y="5093008"/>
            <a:ext cx="5419725" cy="1593418"/>
          </a:xfrm>
          <a:prstGeom prst="rect">
            <a:avLst/>
          </a:prstGeom>
        </p:spPr>
      </p:pic>
    </p:spTree>
    <p:extLst>
      <p:ext uri="{BB962C8B-B14F-4D97-AF65-F5344CB8AC3E}">
        <p14:creationId xmlns:p14="http://schemas.microsoft.com/office/powerpoint/2010/main" val="32906492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512"/>
            <a:ext cx="10515600" cy="763496"/>
          </a:xfrm>
        </p:spPr>
        <p:txBody>
          <a:bodyPr anchor="b">
            <a:normAutofit/>
          </a:bodyPr>
          <a:lstStyle>
            <a:lvl1pPr>
              <a:defRPr sz="3300"/>
            </a:lvl1pPr>
          </a:lstStyle>
          <a:p>
            <a:r>
              <a:rPr lang="fr-FR"/>
              <a:t>Modifiez le style du titre</a:t>
            </a:r>
            <a:endParaRPr lang="fr-FR" dirty="0"/>
          </a:p>
        </p:txBody>
      </p:sp>
      <p:sp>
        <p:nvSpPr>
          <p:cNvPr id="4" name="Date Placeholder 3"/>
          <p:cNvSpPr>
            <a:spLocks noGrp="1"/>
          </p:cNvSpPr>
          <p:nvPr>
            <p:ph type="dt" sz="half" idx="10"/>
          </p:nvPr>
        </p:nvSpPr>
        <p:spPr/>
        <p:txBody>
          <a:bodyPr/>
          <a:lstStyle>
            <a:lvl1pPr>
              <a:defRPr/>
            </a:lvl1pPr>
          </a:lstStyle>
          <a:p>
            <a:r>
              <a:rPr lang="fr-FR"/>
              <a:t>00 00 00 00 00</a:t>
            </a:r>
            <a:endParaRPr lang="fr-FR" dirty="0"/>
          </a:p>
        </p:txBody>
      </p:sp>
      <p:sp>
        <p:nvSpPr>
          <p:cNvPr id="5" name="Footer Placeholder 4"/>
          <p:cNvSpPr>
            <a:spLocks noGrp="1"/>
          </p:cNvSpPr>
          <p:nvPr>
            <p:ph type="ftr" sz="quarter" idx="11"/>
          </p:nvPr>
        </p:nvSpPr>
        <p:spPr/>
        <p:txBody>
          <a:bodyPr/>
          <a:lstStyle/>
          <a:p>
            <a:r>
              <a:rPr lang="fr-FR"/>
              <a:t>contact-ville@imie.fr</a:t>
            </a:r>
            <a:endParaRPr lang="fr-FR" dirty="0"/>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
        <p:nvSpPr>
          <p:cNvPr id="9" name="Content Placeholder 2"/>
          <p:cNvSpPr>
            <a:spLocks noGrp="1"/>
          </p:cNvSpPr>
          <p:nvPr>
            <p:ph sz="half" idx="1" hasCustomPrompt="1"/>
          </p:nvPr>
        </p:nvSpPr>
        <p:spPr>
          <a:xfrm>
            <a:off x="838200" y="2768599"/>
            <a:ext cx="10515600" cy="3408363"/>
          </a:xfrm>
        </p:spPr>
        <p:txBody>
          <a:bodyPr/>
          <a:lstStyle>
            <a:lvl1pPr marL="171450" indent="-171450">
              <a:buFontTx/>
              <a:buBlip>
                <a:blip r:embed="rId3">
                  <a:extLst>
                    <a:ext uri="{96DAC541-7B7A-43D3-8B79-37D633B846F1}">
                      <asvg:svgBlip xmlns:asvg="http://schemas.microsoft.com/office/drawing/2016/SVG/main" r:embed="rId4"/>
                    </a:ext>
                  </a:extLst>
                </a:blip>
              </a:buBlip>
              <a:defRPr/>
            </a:lvl1pPr>
            <a:lvl2pPr marL="514350" indent="-171450">
              <a:buFontTx/>
              <a:buBlip>
                <a:blip r:embed="rId3">
                  <a:extLst>
                    <a:ext uri="{96DAC541-7B7A-43D3-8B79-37D633B846F1}">
                      <asvg:svgBlip xmlns:asvg="http://schemas.microsoft.com/office/drawing/2016/SVG/main" r:embed="rId4"/>
                    </a:ext>
                  </a:extLst>
                </a:blip>
              </a:buBlip>
              <a:defRPr/>
            </a:lvl2pPr>
            <a:lvl3pPr marL="857250" indent="-171450">
              <a:buFontTx/>
              <a:buBlip>
                <a:blip r:embed="rId3">
                  <a:extLst>
                    <a:ext uri="{96DAC541-7B7A-43D3-8B79-37D633B846F1}">
                      <asvg:svgBlip xmlns:asvg="http://schemas.microsoft.com/office/drawing/2016/SVG/main" r:embed="rId4"/>
                    </a:ext>
                  </a:extLst>
                </a:blip>
              </a:buBlip>
              <a:defRPr/>
            </a:lvl3pPr>
            <a:lvl4pPr marL="1200150" indent="-171450">
              <a:buFontTx/>
              <a:buBlip>
                <a:blip r:embed="rId3">
                  <a:extLst>
                    <a:ext uri="{96DAC541-7B7A-43D3-8B79-37D633B846F1}">
                      <asvg:svgBlip xmlns:asvg="http://schemas.microsoft.com/office/drawing/2016/SVG/main" r:embed="rId4"/>
                    </a:ext>
                  </a:extLst>
                </a:blip>
              </a:buBlip>
              <a:defRPr/>
            </a:lvl4pPr>
            <a:lvl5pPr marL="1543050" indent="-171450">
              <a:buFontTx/>
              <a:buBlip>
                <a:blip r:embed="rId3">
                  <a:extLst>
                    <a:ext uri="{96DAC541-7B7A-43D3-8B79-37D633B846F1}">
                      <asvg:svgBlip xmlns:asvg="http://schemas.microsoft.com/office/drawing/2016/SVG/main" r:embed="rId4"/>
                    </a:ext>
                  </a:extLst>
                </a:blip>
              </a:buBlip>
              <a:defRPr/>
            </a:lvl5pPr>
          </a:lstStyle>
          <a:p>
            <a:pPr lvl="0"/>
            <a:r>
              <a:rPr lang="fr-FR" dirty="0"/>
              <a:t>  Modifier les styles du texte du masque</a:t>
            </a:r>
          </a:p>
          <a:p>
            <a:pPr lvl="1"/>
            <a:r>
              <a:rPr lang="fr-FR" dirty="0"/>
              <a:t>  Deuxième niveau</a:t>
            </a:r>
          </a:p>
          <a:p>
            <a:pPr lvl="2"/>
            <a:r>
              <a:rPr lang="fr-FR" dirty="0"/>
              <a:t>  Troisième niveau</a:t>
            </a:r>
          </a:p>
          <a:p>
            <a:pPr lvl="3"/>
            <a:r>
              <a:rPr lang="fr-FR" dirty="0"/>
              <a:t>  Quatrième niveau</a:t>
            </a:r>
          </a:p>
          <a:p>
            <a:pPr lvl="4"/>
            <a:r>
              <a:rPr lang="fr-FR" dirty="0"/>
              <a:t>  Cinquième niveau</a:t>
            </a:r>
          </a:p>
        </p:txBody>
      </p:sp>
      <p:pic>
        <p:nvPicPr>
          <p:cNvPr id="10" name="Picture 7">
            <a:extLst>
              <a:ext uri="{FF2B5EF4-FFF2-40B4-BE49-F238E27FC236}">
                <a16:creationId xmlns:a16="http://schemas.microsoft.com/office/drawing/2014/main" id="{125D9BF2-528F-4AEF-A2BE-726D29FF4FD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Tree>
    <p:extLst>
      <p:ext uri="{BB962C8B-B14F-4D97-AF65-F5344CB8AC3E}">
        <p14:creationId xmlns:p14="http://schemas.microsoft.com/office/powerpoint/2010/main" val="5665496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V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vl1pPr>
          </a:lstStyle>
          <a:p>
            <a:r>
              <a:rPr lang="fr-FR"/>
              <a:t>00 00 00 00 00</a:t>
            </a:r>
            <a:endParaRPr lang="fr-FR" dirty="0"/>
          </a:p>
        </p:txBody>
      </p:sp>
      <p:sp>
        <p:nvSpPr>
          <p:cNvPr id="5" name="Footer Placeholder 4"/>
          <p:cNvSpPr>
            <a:spLocks noGrp="1"/>
          </p:cNvSpPr>
          <p:nvPr>
            <p:ph type="ftr" sz="quarter" idx="11"/>
          </p:nvPr>
        </p:nvSpPr>
        <p:spPr/>
        <p:txBody>
          <a:bodyPr/>
          <a:lstStyle/>
          <a:p>
            <a:r>
              <a:rPr lang="fr-FR"/>
              <a:t>contact-ville@imie.fr</a:t>
            </a:r>
            <a:endParaRPr lang="fr-FR" dirty="0"/>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3" name="Image 2">
            <a:extLst>
              <a:ext uri="{FF2B5EF4-FFF2-40B4-BE49-F238E27FC236}">
                <a16:creationId xmlns:a16="http://schemas.microsoft.com/office/drawing/2014/main" id="{1C240C61-8290-4A5A-9B24-E6C944836B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pic>
        <p:nvPicPr>
          <p:cNvPr id="7" name="Image 6">
            <a:extLst>
              <a:ext uri="{FF2B5EF4-FFF2-40B4-BE49-F238E27FC236}">
                <a16:creationId xmlns:a16="http://schemas.microsoft.com/office/drawing/2014/main" id="{F25F2AB8-6DAF-4D16-B193-74DEAE23EB1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282380326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p>
        </p:txBody>
      </p:sp>
      <p:sp>
        <p:nvSpPr>
          <p:cNvPr id="3" name="Content Placeholder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Content Placeholder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Date Placeholder 4"/>
          <p:cNvSpPr>
            <a:spLocks noGrp="1"/>
          </p:cNvSpPr>
          <p:nvPr>
            <p:ph type="dt" sz="half" idx="10"/>
          </p:nvPr>
        </p:nvSpPr>
        <p:spPr/>
        <p:txBody>
          <a:bodyPr/>
          <a:lstStyle/>
          <a:p>
            <a:fld id="{4BA3CC91-6C72-4894-A6D2-831C01456709}" type="datetimeFigureOut">
              <a:rPr lang="fr-FR" smtClean="0"/>
              <a:t>15/10/2018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6DD22A4-A9D7-43BE-823E-A320656A3752}" type="slidenum">
              <a:rPr lang="fr-FR" smtClean="0"/>
              <a:t>‹N°›</a:t>
            </a:fld>
            <a:endParaRPr lang="fr-FR"/>
          </a:p>
        </p:txBody>
      </p:sp>
      <p:pic>
        <p:nvPicPr>
          <p:cNvPr id="8" name="Image 7">
            <a:extLst>
              <a:ext uri="{FF2B5EF4-FFF2-40B4-BE49-F238E27FC236}">
                <a16:creationId xmlns:a16="http://schemas.microsoft.com/office/drawing/2014/main" id="{8D46A18E-DC1B-4E62-AA3B-60B304BFCDA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pic>
        <p:nvPicPr>
          <p:cNvPr id="9" name="Image 8">
            <a:extLst>
              <a:ext uri="{FF2B5EF4-FFF2-40B4-BE49-F238E27FC236}">
                <a16:creationId xmlns:a16="http://schemas.microsoft.com/office/drawing/2014/main" id="{CB492582-0930-4B7D-8AA5-A0C0A94A893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9360401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fr-FR"/>
              <a:t>Modifiez le style du titre</a:t>
            </a:r>
            <a:endParaRPr lang="fr-FR"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Modifier les styles du texte du masque</a:t>
            </a:r>
          </a:p>
        </p:txBody>
      </p:sp>
      <p:sp>
        <p:nvSpPr>
          <p:cNvPr id="4" name="Content Placeholder 3"/>
          <p:cNvSpPr>
            <a:spLocks noGrp="1"/>
          </p:cNvSpPr>
          <p:nvPr>
            <p:ph sz="half" idx="2"/>
          </p:nvPr>
        </p:nvSpPr>
        <p:spPr>
          <a:xfrm>
            <a:off x="839789"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Modifier les styles du texte du masque</a:t>
            </a:r>
          </a:p>
        </p:txBody>
      </p:sp>
      <p:sp>
        <p:nvSpPr>
          <p:cNvPr id="6" name="Content Placeholder 5"/>
          <p:cNvSpPr>
            <a:spLocks noGrp="1"/>
          </p:cNvSpPr>
          <p:nvPr>
            <p:ph sz="quarter" idx="4"/>
          </p:nvPr>
        </p:nvSpPr>
        <p:spPr>
          <a:xfrm>
            <a:off x="6172201"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Date Placeholder 6"/>
          <p:cNvSpPr>
            <a:spLocks noGrp="1"/>
          </p:cNvSpPr>
          <p:nvPr>
            <p:ph type="dt" sz="half" idx="10"/>
          </p:nvPr>
        </p:nvSpPr>
        <p:spPr/>
        <p:txBody>
          <a:bodyPr/>
          <a:lstStyle/>
          <a:p>
            <a:fld id="{4BA3CC91-6C72-4894-A6D2-831C01456709}" type="datetimeFigureOut">
              <a:rPr lang="fr-FR" smtClean="0"/>
              <a:t>15/10/2018</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6DD22A4-A9D7-43BE-823E-A320656A3752}" type="slidenum">
              <a:rPr lang="fr-FR" smtClean="0"/>
              <a:t>‹N°›</a:t>
            </a:fld>
            <a:endParaRPr lang="fr-FR"/>
          </a:p>
        </p:txBody>
      </p:sp>
      <p:pic>
        <p:nvPicPr>
          <p:cNvPr id="10" name="Image 9">
            <a:extLst>
              <a:ext uri="{FF2B5EF4-FFF2-40B4-BE49-F238E27FC236}">
                <a16:creationId xmlns:a16="http://schemas.microsoft.com/office/drawing/2014/main" id="{74C96D55-38F4-4CFD-9565-AF0079E7F82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pic>
        <p:nvPicPr>
          <p:cNvPr id="11" name="Image 10">
            <a:extLst>
              <a:ext uri="{FF2B5EF4-FFF2-40B4-BE49-F238E27FC236}">
                <a16:creationId xmlns:a16="http://schemas.microsoft.com/office/drawing/2014/main" id="{5953E041-E3C0-4FC7-AC7A-4D6450460D2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38780421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re seul">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53C9873-3A0F-4136-9B29-395F527CDD09}"/>
              </a:ext>
            </a:extLst>
          </p:cNvPr>
          <p:cNvSpPr/>
          <p:nvPr/>
        </p:nvSpPr>
        <p:spPr>
          <a:xfrm>
            <a:off x="227862" y="282633"/>
            <a:ext cx="11736279" cy="6284422"/>
          </a:xfrm>
          <a:prstGeom prst="rect">
            <a:avLst/>
          </a:prstGeom>
          <a:solidFill>
            <a:srgbClr val="E533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a:p>
        </p:txBody>
      </p:sp>
      <p:sp>
        <p:nvSpPr>
          <p:cNvPr id="2" name="Title 1"/>
          <p:cNvSpPr>
            <a:spLocks noGrp="1"/>
          </p:cNvSpPr>
          <p:nvPr>
            <p:ph type="title"/>
          </p:nvPr>
        </p:nvSpPr>
        <p:spPr>
          <a:xfrm>
            <a:off x="838200" y="2762064"/>
            <a:ext cx="10515600" cy="1325563"/>
          </a:xfrm>
        </p:spPr>
        <p:txBody>
          <a:bodyPr/>
          <a:lstStyle>
            <a:lvl1pPr algn="ctr">
              <a:defRPr>
                <a:solidFill>
                  <a:schemeClr val="bg1"/>
                </a:solidFill>
              </a:defRPr>
            </a:lvl1pPr>
          </a:lstStyle>
          <a:p>
            <a:r>
              <a:rPr lang="fr-FR"/>
              <a:t>Modifiez le style du titre</a:t>
            </a:r>
            <a:endParaRPr lang="fr-FR" dirty="0"/>
          </a:p>
        </p:txBody>
      </p:sp>
      <p:sp>
        <p:nvSpPr>
          <p:cNvPr id="3" name="Date Placeholder 2"/>
          <p:cNvSpPr>
            <a:spLocks noGrp="1"/>
          </p:cNvSpPr>
          <p:nvPr>
            <p:ph type="dt" sz="half" idx="10"/>
          </p:nvPr>
        </p:nvSpPr>
        <p:spPr/>
        <p:txBody>
          <a:bodyPr/>
          <a:lstStyle/>
          <a:p>
            <a:fld id="{4BA3CC91-6C72-4894-A6D2-831C01456709}" type="datetimeFigureOut">
              <a:rPr lang="fr-FR" smtClean="0"/>
              <a:t>15/10/2018</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46DD22A4-A9D7-43BE-823E-A320656A3752}" type="slidenum">
              <a:rPr lang="fr-FR" smtClean="0"/>
              <a:t>‹N°›</a:t>
            </a:fld>
            <a:endParaRPr lang="fr-FR"/>
          </a:p>
        </p:txBody>
      </p:sp>
      <p:pic>
        <p:nvPicPr>
          <p:cNvPr id="6" name="Image 5">
            <a:extLst>
              <a:ext uri="{FF2B5EF4-FFF2-40B4-BE49-F238E27FC236}">
                <a16:creationId xmlns:a16="http://schemas.microsoft.com/office/drawing/2014/main" id="{6AA8CF96-EB2C-4748-8805-4C33FB8518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
        <p:nvSpPr>
          <p:cNvPr id="12" name="Espace réservé du texte 11">
            <a:extLst>
              <a:ext uri="{FF2B5EF4-FFF2-40B4-BE49-F238E27FC236}">
                <a16:creationId xmlns:a16="http://schemas.microsoft.com/office/drawing/2014/main" id="{99A31FEE-5BF5-450D-A39C-62771CC2B70B}"/>
              </a:ext>
            </a:extLst>
          </p:cNvPr>
          <p:cNvSpPr>
            <a:spLocks noGrp="1"/>
          </p:cNvSpPr>
          <p:nvPr>
            <p:ph type="body" sz="quarter" idx="13"/>
          </p:nvPr>
        </p:nvSpPr>
        <p:spPr>
          <a:xfrm>
            <a:off x="838200" y="4230688"/>
            <a:ext cx="10515600" cy="449262"/>
          </a:xfrm>
        </p:spPr>
        <p:txBody>
          <a:bodyPr/>
          <a:lstStyle>
            <a:lvl1pPr marL="0" indent="0" algn="ctr">
              <a:buNone/>
              <a:defRPr>
                <a:solidFill>
                  <a:srgbClr val="40BFF0"/>
                </a:solidFill>
                <a:latin typeface="+mj-lt"/>
              </a:defRPr>
            </a:lvl1pPr>
          </a:lstStyle>
          <a:p>
            <a:pPr lvl="0"/>
            <a:r>
              <a:rPr lang="fr-FR"/>
              <a:t>Modifier les styles du texte du masque</a:t>
            </a:r>
          </a:p>
        </p:txBody>
      </p:sp>
      <p:sp>
        <p:nvSpPr>
          <p:cNvPr id="9" name="Rectangle 8">
            <a:extLst>
              <a:ext uri="{FF2B5EF4-FFF2-40B4-BE49-F238E27FC236}">
                <a16:creationId xmlns:a16="http://schemas.microsoft.com/office/drawing/2014/main" id="{B5152F66-583C-4576-AE2F-7A95F4CA9FCA}"/>
              </a:ext>
            </a:extLst>
          </p:cNvPr>
          <p:cNvSpPr/>
          <p:nvPr userDrawn="1"/>
        </p:nvSpPr>
        <p:spPr>
          <a:xfrm>
            <a:off x="227862" y="282633"/>
            <a:ext cx="11736279" cy="6284422"/>
          </a:xfrm>
          <a:prstGeom prst="rect">
            <a:avLst/>
          </a:prstGeom>
          <a:solidFill>
            <a:srgbClr val="E533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a:p>
        </p:txBody>
      </p:sp>
      <p:pic>
        <p:nvPicPr>
          <p:cNvPr id="10" name="Image 9">
            <a:extLst>
              <a:ext uri="{FF2B5EF4-FFF2-40B4-BE49-F238E27FC236}">
                <a16:creationId xmlns:a16="http://schemas.microsoft.com/office/drawing/2014/main" id="{73E99FBB-A575-427B-A39E-17FAC46343C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15136665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fr-FR"/>
              <a:t>Modifiez le style du titre</a:t>
            </a:r>
          </a:p>
        </p:txBody>
      </p:sp>
      <p:sp>
        <p:nvSpPr>
          <p:cNvPr id="3" name="Content Placeholder 2"/>
          <p:cNvSpPr>
            <a:spLocks noGrp="1"/>
          </p:cNvSpPr>
          <p:nvPr>
            <p:ph idx="1"/>
          </p:nvPr>
        </p:nvSpPr>
        <p:spPr>
          <a:xfrm>
            <a:off x="5183188" y="987427"/>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Modifier les styles du texte du masque</a:t>
            </a:r>
          </a:p>
        </p:txBody>
      </p:sp>
      <p:sp>
        <p:nvSpPr>
          <p:cNvPr id="5" name="Date Placeholder 4"/>
          <p:cNvSpPr>
            <a:spLocks noGrp="1"/>
          </p:cNvSpPr>
          <p:nvPr>
            <p:ph type="dt" sz="half" idx="10"/>
          </p:nvPr>
        </p:nvSpPr>
        <p:spPr/>
        <p:txBody>
          <a:bodyPr/>
          <a:lstStyle/>
          <a:p>
            <a:fld id="{4BA3CC91-6C72-4894-A6D2-831C01456709}" type="datetimeFigureOut">
              <a:rPr lang="fr-FR" smtClean="0"/>
              <a:t>15/10/2018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6DD22A4-A9D7-43BE-823E-A320656A3752}" type="slidenum">
              <a:rPr lang="fr-FR" smtClean="0"/>
              <a:t>‹N°›</a:t>
            </a:fld>
            <a:endParaRPr lang="fr-FR"/>
          </a:p>
        </p:txBody>
      </p:sp>
      <p:pic>
        <p:nvPicPr>
          <p:cNvPr id="8" name="Image 7">
            <a:extLst>
              <a:ext uri="{FF2B5EF4-FFF2-40B4-BE49-F238E27FC236}">
                <a16:creationId xmlns:a16="http://schemas.microsoft.com/office/drawing/2014/main" id="{04ACFA66-C6EF-4742-B728-D0580615744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pic>
        <p:nvPicPr>
          <p:cNvPr id="9" name="Image 8">
            <a:extLst>
              <a:ext uri="{FF2B5EF4-FFF2-40B4-BE49-F238E27FC236}">
                <a16:creationId xmlns:a16="http://schemas.microsoft.com/office/drawing/2014/main" id="{2A6F1B4C-88DA-4D7B-8C17-2B713BD659F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20705369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fr-FR"/>
              <a:t>Modifiez le style du titre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fr-FR"/>
              <a:t>Cliquez sur l'icône pour ajouter une image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fr-FR"/>
              <a:t>Modifier les styles du texte du masque</a:t>
            </a:r>
          </a:p>
        </p:txBody>
      </p:sp>
      <p:sp>
        <p:nvSpPr>
          <p:cNvPr id="5" name="Date Placeholder 4"/>
          <p:cNvSpPr>
            <a:spLocks noGrp="1"/>
          </p:cNvSpPr>
          <p:nvPr>
            <p:ph type="dt" sz="half" idx="10"/>
          </p:nvPr>
        </p:nvSpPr>
        <p:spPr/>
        <p:txBody>
          <a:bodyPr/>
          <a:lstStyle/>
          <a:p>
            <a:fld id="{4BA3CC91-6C72-4894-A6D2-831C01456709}" type="datetimeFigureOut">
              <a:rPr lang="fr-FR" smtClean="0"/>
              <a:t>15/10/2018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6DD22A4-A9D7-43BE-823E-A320656A3752}" type="slidenum">
              <a:rPr lang="fr-FR" smtClean="0"/>
              <a:t>‹N°›</a:t>
            </a:fld>
            <a:endParaRPr lang="fr-FR"/>
          </a:p>
        </p:txBody>
      </p:sp>
      <p:pic>
        <p:nvPicPr>
          <p:cNvPr id="8" name="Image 7">
            <a:extLst>
              <a:ext uri="{FF2B5EF4-FFF2-40B4-BE49-F238E27FC236}">
                <a16:creationId xmlns:a16="http://schemas.microsoft.com/office/drawing/2014/main" id="{09647954-D5C0-4117-A04E-F87546E714A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pic>
        <p:nvPicPr>
          <p:cNvPr id="9" name="Image 8">
            <a:extLst>
              <a:ext uri="{FF2B5EF4-FFF2-40B4-BE49-F238E27FC236}">
                <a16:creationId xmlns:a16="http://schemas.microsoft.com/office/drawing/2014/main" id="{49806196-6C4D-4F4A-B795-9EDF1748B33D}"/>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123613393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Dernière page">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p:cNvSpPr txBox="1"/>
          <p:nvPr/>
        </p:nvSpPr>
        <p:spPr>
          <a:xfrm>
            <a:off x="2316480" y="2185001"/>
            <a:ext cx="7559040" cy="1338828"/>
          </a:xfrm>
          <a:prstGeom prst="rect">
            <a:avLst/>
          </a:prstGeom>
          <a:noFill/>
        </p:spPr>
        <p:txBody>
          <a:bodyPr wrap="square" rtlCol="0">
            <a:spAutoFit/>
          </a:bodyPr>
          <a:lstStyle/>
          <a:p>
            <a:r>
              <a:rPr lang="fr-FR" sz="2700" dirty="0">
                <a:solidFill>
                  <a:schemeClr val="bg1"/>
                </a:solidFill>
                <a:latin typeface="Zona  Black" panose="020B0A03090500020004" pitchFamily="34" charset="0"/>
              </a:rPr>
              <a:t>IMIE RENNES</a:t>
            </a:r>
          </a:p>
          <a:p>
            <a:r>
              <a:rPr lang="fr-FR" sz="2700" b="0" i="0" kern="1200" dirty="0">
                <a:solidFill>
                  <a:schemeClr val="bg1"/>
                </a:solidFill>
                <a:effectLst/>
                <a:latin typeface="HelveticaNeueLT Std" panose="020B0604020202020204" pitchFamily="34" charset="0"/>
                <a:ea typeface="+mn-ea"/>
                <a:cs typeface="+mn-cs"/>
              </a:rPr>
              <a:t>Rue Pierre de Maupertuis</a:t>
            </a:r>
          </a:p>
          <a:p>
            <a:r>
              <a:rPr lang="fr-FR" sz="2700" b="0" i="0" kern="1200" baseline="0" dirty="0">
                <a:solidFill>
                  <a:schemeClr val="bg1"/>
                </a:solidFill>
                <a:effectLst/>
                <a:latin typeface="HelveticaNeueLT Std" panose="020B0604020202020204" pitchFamily="34" charset="0"/>
                <a:ea typeface="+mn-ea"/>
                <a:cs typeface="+mn-cs"/>
              </a:rPr>
              <a:t>35170 BRUZ</a:t>
            </a:r>
            <a:endParaRPr lang="fr-FR" sz="2700" dirty="0">
              <a:solidFill>
                <a:schemeClr val="bg1"/>
              </a:solidFill>
              <a:latin typeface="HelveticaNeueLT Std" panose="020B0604020202020204" pitchFamily="34" charset="0"/>
            </a:endParaRPr>
          </a:p>
        </p:txBody>
      </p:sp>
      <p:sp>
        <p:nvSpPr>
          <p:cNvPr id="7" name="TextBox 6"/>
          <p:cNvSpPr txBox="1"/>
          <p:nvPr/>
        </p:nvSpPr>
        <p:spPr>
          <a:xfrm>
            <a:off x="2532080" y="6124328"/>
            <a:ext cx="3229528" cy="300082"/>
          </a:xfrm>
          <a:prstGeom prst="rect">
            <a:avLst/>
          </a:prstGeom>
          <a:noFill/>
        </p:spPr>
        <p:txBody>
          <a:bodyPr wrap="square" rtlCol="0">
            <a:spAutoFit/>
          </a:bodyPr>
          <a:lstStyle/>
          <a:p>
            <a:r>
              <a:rPr lang="fr-FR" sz="1350" dirty="0">
                <a:solidFill>
                  <a:schemeClr val="bg1"/>
                </a:solidFill>
                <a:latin typeface="HelveticaNeueLT Std" panose="020B0604020202020204" pitchFamily="34" charset="0"/>
              </a:rPr>
              <a:t>Benjamin.maas@imie.fr</a:t>
            </a:r>
          </a:p>
        </p:txBody>
      </p:sp>
      <p:sp>
        <p:nvSpPr>
          <p:cNvPr id="8" name="TextBox 7"/>
          <p:cNvSpPr txBox="1"/>
          <p:nvPr/>
        </p:nvSpPr>
        <p:spPr>
          <a:xfrm>
            <a:off x="435429" y="6124328"/>
            <a:ext cx="1881052" cy="300082"/>
          </a:xfrm>
          <a:prstGeom prst="rect">
            <a:avLst/>
          </a:prstGeom>
          <a:noFill/>
        </p:spPr>
        <p:txBody>
          <a:bodyPr wrap="square" rtlCol="0">
            <a:spAutoFit/>
          </a:bodyPr>
          <a:lstStyle/>
          <a:p>
            <a:r>
              <a:rPr lang="fr-FR" sz="1350" dirty="0">
                <a:solidFill>
                  <a:schemeClr val="bg1"/>
                </a:solidFill>
                <a:latin typeface="HelveticaNeueLT Std" panose="020B0604020202020204" pitchFamily="34" charset="0"/>
              </a:rPr>
              <a:t>02 23 44 69 00</a:t>
            </a:r>
          </a:p>
        </p:txBody>
      </p:sp>
      <p:pic>
        <p:nvPicPr>
          <p:cNvPr id="9" name="Picture 4">
            <a:extLst>
              <a:ext uri="{FF2B5EF4-FFF2-40B4-BE49-F238E27FC236}">
                <a16:creationId xmlns:a16="http://schemas.microsoft.com/office/drawing/2014/main" id="{157097A1-0B47-4BC0-9D33-DEF270BC4B8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TextBox 5">
            <a:extLst>
              <a:ext uri="{FF2B5EF4-FFF2-40B4-BE49-F238E27FC236}">
                <a16:creationId xmlns:a16="http://schemas.microsoft.com/office/drawing/2014/main" id="{767004B8-723F-47F8-823D-08F7F68548FC}"/>
              </a:ext>
            </a:extLst>
          </p:cNvPr>
          <p:cNvSpPr txBox="1"/>
          <p:nvPr userDrawn="1"/>
        </p:nvSpPr>
        <p:spPr>
          <a:xfrm>
            <a:off x="2316480" y="2185001"/>
            <a:ext cx="7559040" cy="1338828"/>
          </a:xfrm>
          <a:prstGeom prst="rect">
            <a:avLst/>
          </a:prstGeom>
          <a:noFill/>
        </p:spPr>
        <p:txBody>
          <a:bodyPr wrap="square" rtlCol="0">
            <a:spAutoFit/>
          </a:bodyPr>
          <a:lstStyle/>
          <a:p>
            <a:r>
              <a:rPr lang="fr-FR" sz="2700" dirty="0">
                <a:solidFill>
                  <a:schemeClr val="bg1"/>
                </a:solidFill>
                <a:latin typeface="Zona  Black" panose="020B0A03090500020004" pitchFamily="34" charset="0"/>
              </a:rPr>
              <a:t>IMIE RENNES</a:t>
            </a:r>
          </a:p>
          <a:p>
            <a:r>
              <a:rPr lang="fr-FR" sz="2700" b="0" i="0" kern="1200" dirty="0">
                <a:solidFill>
                  <a:schemeClr val="bg1"/>
                </a:solidFill>
                <a:effectLst/>
                <a:latin typeface="HelveticaNeueLT Std" panose="020B0604020202020204" pitchFamily="34" charset="0"/>
                <a:ea typeface="+mn-ea"/>
                <a:cs typeface="+mn-cs"/>
              </a:rPr>
              <a:t>Rue Pierre de Maupertuis</a:t>
            </a:r>
          </a:p>
          <a:p>
            <a:r>
              <a:rPr lang="fr-FR" sz="2700" b="0" i="0" kern="1200" baseline="0" dirty="0">
                <a:solidFill>
                  <a:schemeClr val="bg1"/>
                </a:solidFill>
                <a:effectLst/>
                <a:latin typeface="HelveticaNeueLT Std" panose="020B0604020202020204" pitchFamily="34" charset="0"/>
                <a:ea typeface="+mn-ea"/>
                <a:cs typeface="+mn-cs"/>
              </a:rPr>
              <a:t>35170 BRUZ</a:t>
            </a:r>
            <a:endParaRPr lang="fr-FR" sz="2700" dirty="0">
              <a:solidFill>
                <a:schemeClr val="bg1"/>
              </a:solidFill>
              <a:latin typeface="HelveticaNeueLT Std" panose="020B0604020202020204" pitchFamily="34" charset="0"/>
            </a:endParaRPr>
          </a:p>
        </p:txBody>
      </p:sp>
      <p:sp>
        <p:nvSpPr>
          <p:cNvPr id="11" name="TextBox 6">
            <a:extLst>
              <a:ext uri="{FF2B5EF4-FFF2-40B4-BE49-F238E27FC236}">
                <a16:creationId xmlns:a16="http://schemas.microsoft.com/office/drawing/2014/main" id="{A1C67501-D8BD-4775-B72C-D60844D90550}"/>
              </a:ext>
            </a:extLst>
          </p:cNvPr>
          <p:cNvSpPr txBox="1"/>
          <p:nvPr userDrawn="1"/>
        </p:nvSpPr>
        <p:spPr>
          <a:xfrm>
            <a:off x="2532080" y="6124328"/>
            <a:ext cx="3229528" cy="300082"/>
          </a:xfrm>
          <a:prstGeom prst="rect">
            <a:avLst/>
          </a:prstGeom>
          <a:noFill/>
        </p:spPr>
        <p:txBody>
          <a:bodyPr wrap="square" rtlCol="0">
            <a:spAutoFit/>
          </a:bodyPr>
          <a:lstStyle/>
          <a:p>
            <a:r>
              <a:rPr lang="fr-FR" sz="1350" dirty="0">
                <a:solidFill>
                  <a:schemeClr val="bg1"/>
                </a:solidFill>
                <a:latin typeface="HelveticaNeueLT Std" panose="020B0604020202020204" pitchFamily="34" charset="0"/>
              </a:rPr>
              <a:t>Benjamin-maas@imie.fr</a:t>
            </a:r>
          </a:p>
        </p:txBody>
      </p:sp>
      <p:sp>
        <p:nvSpPr>
          <p:cNvPr id="12" name="TextBox 7">
            <a:extLst>
              <a:ext uri="{FF2B5EF4-FFF2-40B4-BE49-F238E27FC236}">
                <a16:creationId xmlns:a16="http://schemas.microsoft.com/office/drawing/2014/main" id="{B8835494-9540-446E-8CA5-5DC268C86EAF}"/>
              </a:ext>
            </a:extLst>
          </p:cNvPr>
          <p:cNvSpPr txBox="1"/>
          <p:nvPr userDrawn="1"/>
        </p:nvSpPr>
        <p:spPr>
          <a:xfrm>
            <a:off x="435429" y="6124328"/>
            <a:ext cx="1881052" cy="300082"/>
          </a:xfrm>
          <a:prstGeom prst="rect">
            <a:avLst/>
          </a:prstGeom>
          <a:noFill/>
        </p:spPr>
        <p:txBody>
          <a:bodyPr wrap="square" rtlCol="0">
            <a:spAutoFit/>
          </a:bodyPr>
          <a:lstStyle/>
          <a:p>
            <a:r>
              <a:rPr lang="fr-FR" sz="1350" dirty="0">
                <a:solidFill>
                  <a:schemeClr val="bg1"/>
                </a:solidFill>
                <a:latin typeface="HelveticaNeueLT Std" panose="020B0604020202020204" pitchFamily="34" charset="0"/>
              </a:rPr>
              <a:t>02 23 44 69 00</a:t>
            </a:r>
          </a:p>
        </p:txBody>
      </p:sp>
    </p:spTree>
    <p:extLst>
      <p:ext uri="{BB962C8B-B14F-4D97-AF65-F5344CB8AC3E}">
        <p14:creationId xmlns:p14="http://schemas.microsoft.com/office/powerpoint/2010/main" val="37033006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2a-Titre, sous-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609600" y="274639"/>
            <a:ext cx="10972800" cy="597644"/>
          </a:xfrm>
          <a:solidFill>
            <a:schemeClr val="accent2"/>
          </a:solidFill>
        </p:spPr>
        <p:txBody>
          <a:bodyPr>
            <a:noAutofit/>
          </a:bodyPr>
          <a:lstStyle>
            <a:lvl1pPr algn="l">
              <a:tabLst>
                <a:tab pos="8047038" algn="r"/>
              </a:tabLst>
              <a:defRPr sz="3400" b="1">
                <a:solidFill>
                  <a:schemeClr val="bg1"/>
                </a:solidFill>
                <a:latin typeface="Verdana"/>
                <a:cs typeface="Verdana"/>
              </a:defRPr>
            </a:lvl1pPr>
          </a:lstStyle>
          <a:p>
            <a:r>
              <a:rPr lang="fr-FR"/>
              <a:t>Modifiez le style du titre</a:t>
            </a:r>
            <a:endParaRPr lang="fr-FR" dirty="0"/>
          </a:p>
        </p:txBody>
      </p:sp>
      <p:sp>
        <p:nvSpPr>
          <p:cNvPr id="3" name="Espace réservé du contenu 2"/>
          <p:cNvSpPr>
            <a:spLocks noGrp="1"/>
          </p:cNvSpPr>
          <p:nvPr>
            <p:ph idx="1"/>
          </p:nvPr>
        </p:nvSpPr>
        <p:spPr>
          <a:xfrm>
            <a:off x="609602" y="1603460"/>
            <a:ext cx="10972799" cy="4611380"/>
          </a:xfrm>
        </p:spPr>
        <p:txBody>
          <a:bodyPr>
            <a:normAutofit/>
          </a:bodyPr>
          <a:lstStyle>
            <a:lvl1pPr marL="342900" indent="-342900">
              <a:spcBef>
                <a:spcPts val="1800"/>
              </a:spcBef>
              <a:spcAft>
                <a:spcPts val="0"/>
              </a:spcAft>
              <a:buClr>
                <a:schemeClr val="accent2"/>
              </a:buClr>
              <a:buSzPct val="70000"/>
              <a:buFont typeface="Lucida Grande"/>
              <a:buChar char="▶"/>
              <a:defRPr sz="2600">
                <a:solidFill>
                  <a:srgbClr val="6E6E73"/>
                </a:solidFill>
                <a:latin typeface="Arial"/>
                <a:cs typeface="Arial"/>
              </a:defRPr>
            </a:lvl1pPr>
            <a:lvl2pPr marL="742950" indent="-285750">
              <a:spcBef>
                <a:spcPts val="800"/>
              </a:spcBef>
              <a:spcAft>
                <a:spcPts val="0"/>
              </a:spcAft>
              <a:buClr>
                <a:schemeClr val="accent2"/>
              </a:buClr>
              <a:buSzPct val="100000"/>
              <a:buFont typeface="Lucida Grande"/>
              <a:buChar char="-"/>
              <a:defRPr sz="2400">
                <a:solidFill>
                  <a:srgbClr val="6E6E73"/>
                </a:solidFill>
                <a:latin typeface="Arial"/>
                <a:cs typeface="Arial"/>
              </a:defRPr>
            </a:lvl2pPr>
            <a:lvl3pPr marL="1143000" indent="-228600">
              <a:buClr>
                <a:schemeClr val="accent2"/>
              </a:buClr>
              <a:buSzPct val="100000"/>
              <a:buFont typeface="Lucida Grande"/>
              <a:buChar char="›"/>
              <a:defRPr sz="2200">
                <a:solidFill>
                  <a:srgbClr val="6E6E73"/>
                </a:solidFill>
                <a:latin typeface="Arial"/>
                <a:cs typeface="Arial"/>
              </a:defRPr>
            </a:lvl3pPr>
            <a:lvl4pPr marL="1371600" indent="0">
              <a:buNone/>
              <a:defRPr>
                <a:solidFill>
                  <a:srgbClr val="6E6E73"/>
                </a:solidFill>
                <a:latin typeface="Times"/>
                <a:cs typeface="Times"/>
              </a:defRPr>
            </a:lvl4pPr>
            <a:lvl5pPr>
              <a:defRPr>
                <a:solidFill>
                  <a:srgbClr val="6E6E73"/>
                </a:solidFill>
                <a:latin typeface="Times"/>
                <a:cs typeface="Times"/>
              </a:defRPr>
            </a:lvl5pPr>
          </a:lstStyle>
          <a:p>
            <a:pPr lvl="0"/>
            <a:r>
              <a:rPr lang="fr-FR"/>
              <a:t>Modifier les styles du texte du masque</a:t>
            </a:r>
          </a:p>
          <a:p>
            <a:pPr lvl="1"/>
            <a:r>
              <a:rPr lang="fr-FR"/>
              <a:t>Deuxième niveau</a:t>
            </a:r>
          </a:p>
          <a:p>
            <a:pPr lvl="2"/>
            <a:r>
              <a:rPr lang="fr-FR"/>
              <a:t>Troisième niveau</a:t>
            </a:r>
          </a:p>
        </p:txBody>
      </p:sp>
      <p:sp>
        <p:nvSpPr>
          <p:cNvPr id="25" name="Espace réservé du texte 24"/>
          <p:cNvSpPr>
            <a:spLocks noGrp="1"/>
          </p:cNvSpPr>
          <p:nvPr>
            <p:ph type="body" sz="quarter" idx="10" hasCustomPrompt="1"/>
          </p:nvPr>
        </p:nvSpPr>
        <p:spPr>
          <a:xfrm>
            <a:off x="609601" y="871539"/>
            <a:ext cx="10972800" cy="731837"/>
          </a:xfrm>
        </p:spPr>
        <p:txBody>
          <a:bodyPr>
            <a:noAutofit/>
          </a:bodyPr>
          <a:lstStyle>
            <a:lvl1pPr marL="0" indent="0">
              <a:buNone/>
              <a:defRPr sz="2400" i="1">
                <a:solidFill>
                  <a:srgbClr val="6E6E73"/>
                </a:solidFill>
                <a:latin typeface="Verdana"/>
                <a:cs typeface="Verdana"/>
              </a:defRPr>
            </a:lvl1pPr>
            <a:lvl2pPr>
              <a:defRPr i="1">
                <a:solidFill>
                  <a:srgbClr val="6E6E73"/>
                </a:solidFill>
                <a:latin typeface="Times"/>
                <a:cs typeface="Times"/>
              </a:defRPr>
            </a:lvl2pPr>
            <a:lvl3pPr>
              <a:defRPr i="1">
                <a:solidFill>
                  <a:srgbClr val="6E6E73"/>
                </a:solidFill>
                <a:latin typeface="Times"/>
                <a:cs typeface="Times"/>
              </a:defRPr>
            </a:lvl3pPr>
            <a:lvl4pPr>
              <a:defRPr i="1">
                <a:solidFill>
                  <a:srgbClr val="6E6E73"/>
                </a:solidFill>
                <a:latin typeface="Times"/>
                <a:cs typeface="Times"/>
              </a:defRPr>
            </a:lvl4pPr>
            <a:lvl5pPr>
              <a:defRPr i="1">
                <a:solidFill>
                  <a:srgbClr val="6E6E73"/>
                </a:solidFill>
                <a:latin typeface="Times"/>
                <a:cs typeface="Times"/>
              </a:defRPr>
            </a:lvl5pPr>
          </a:lstStyle>
          <a:p>
            <a:pPr lvl="0"/>
            <a:r>
              <a:rPr lang="fr-FR" dirty="0"/>
              <a:t>cliquez pour modifier les styles du texte du masque</a:t>
            </a:r>
          </a:p>
        </p:txBody>
      </p:sp>
      <p:pic>
        <p:nvPicPr>
          <p:cNvPr id="6" name="Image 5" descr="Languettes-Ynov.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237093" y="6214841"/>
            <a:ext cx="477452" cy="649865"/>
          </a:xfrm>
          <a:prstGeom prst="rect">
            <a:avLst/>
          </a:prstGeom>
        </p:spPr>
      </p:pic>
      <p:pic>
        <p:nvPicPr>
          <p:cNvPr id="7" name="Image 6" descr="Languettes-Ynov.png">
            <a:extLst>
              <a:ext uri="{FF2B5EF4-FFF2-40B4-BE49-F238E27FC236}">
                <a16:creationId xmlns:a16="http://schemas.microsoft.com/office/drawing/2014/main" id="{5AA6C6BB-205F-4A6B-B32A-7E93D99F2FA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237093" y="6214841"/>
            <a:ext cx="477452" cy="649865"/>
          </a:xfrm>
          <a:prstGeom prst="rect">
            <a:avLst/>
          </a:prstGeom>
        </p:spPr>
      </p:pic>
    </p:spTree>
    <p:extLst>
      <p:ext uri="{BB962C8B-B14F-4D97-AF65-F5344CB8AC3E}">
        <p14:creationId xmlns:p14="http://schemas.microsoft.com/office/powerpoint/2010/main" val="19238052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BA3CC91-6C72-4894-A6D2-831C01456709}" type="datetimeFigureOut">
              <a:rPr lang="fr-FR" smtClean="0"/>
              <a:pPr/>
              <a:t>15/10/2018</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p>
            <a:fld id="{46DD22A4-A9D7-43BE-823E-A320656A3752}" type="slidenum">
              <a:rPr lang="fr-FR" smtClean="0"/>
              <a:pPr/>
              <a:t>‹N°›</a:t>
            </a:fld>
            <a:endParaRPr lang="fr-FR" dirty="0"/>
          </a:p>
        </p:txBody>
      </p:sp>
    </p:spTree>
    <p:extLst>
      <p:ext uri="{BB962C8B-B14F-4D97-AF65-F5344CB8AC3E}">
        <p14:creationId xmlns:p14="http://schemas.microsoft.com/office/powerpoint/2010/main" val="3442520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
        <p:nvSpPr>
          <p:cNvPr id="9" name="Freeform: Shape 9">
            <a:extLst>
              <a:ext uri="{FF2B5EF4-FFF2-40B4-BE49-F238E27FC236}">
                <a16:creationId xmlns:a16="http://schemas.microsoft.com/office/drawing/2014/main" id="{26C5ADC1-E5C8-4F8E-8DD5-085A20B115B4}"/>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Shape 11">
            <a:extLst>
              <a:ext uri="{FF2B5EF4-FFF2-40B4-BE49-F238E27FC236}">
                <a16:creationId xmlns:a16="http://schemas.microsoft.com/office/drawing/2014/main" id="{0D337A16-302D-4365-83F0-B265E2B6BF0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hasCustomPrompt="1"/>
          </p:nvPr>
        </p:nvSpPr>
        <p:spPr>
          <a:xfrm>
            <a:off x="390818" y="1498537"/>
            <a:ext cx="4514849" cy="1270126"/>
          </a:xfrm>
        </p:spPr>
        <p:txBody>
          <a:bodyPr anchor="b">
            <a:noAutofit/>
          </a:bodyPr>
          <a:lstStyle>
            <a:lvl1pPr>
              <a:defRPr sz="4000">
                <a:solidFill>
                  <a:schemeClr val="bg1"/>
                </a:solidFill>
              </a:defRPr>
            </a:lvl1pPr>
          </a:lstStyle>
          <a:p>
            <a:r>
              <a:rPr lang="fr-FR" dirty="0"/>
              <a:t>MODIFIEZ LE STYLE DU TITRE</a:t>
            </a:r>
          </a:p>
        </p:txBody>
      </p:sp>
      <p:sp>
        <p:nvSpPr>
          <p:cNvPr id="3" name="Text Placeholder 2"/>
          <p:cNvSpPr>
            <a:spLocks noGrp="1"/>
          </p:cNvSpPr>
          <p:nvPr>
            <p:ph type="body" idx="1"/>
          </p:nvPr>
        </p:nvSpPr>
        <p:spPr>
          <a:xfrm>
            <a:off x="6178551" y="2133600"/>
            <a:ext cx="5759449" cy="3543300"/>
          </a:xfrm>
        </p:spPr>
        <p:txBody>
          <a:bodyPr>
            <a:normAutofit/>
          </a:bodyPr>
          <a:lstStyle>
            <a:lvl1pPr marL="342900" indent="-342900">
              <a:buFont typeface="Wingdings" panose="05000000000000000000" pitchFamily="2" charset="2"/>
              <a:buChar char="Ø"/>
              <a:defRPr sz="2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fr-FR" dirty="0"/>
              <a:t>Modifier les styles du texte du masque</a:t>
            </a:r>
          </a:p>
        </p:txBody>
      </p:sp>
      <p:sp>
        <p:nvSpPr>
          <p:cNvPr id="7" name="Espace réservé de la date 6">
            <a:extLst>
              <a:ext uri="{FF2B5EF4-FFF2-40B4-BE49-F238E27FC236}">
                <a16:creationId xmlns:a16="http://schemas.microsoft.com/office/drawing/2014/main" id="{B5EDCF83-6F62-4516-9212-6C5A265449A6}"/>
              </a:ext>
            </a:extLst>
          </p:cNvPr>
          <p:cNvSpPr>
            <a:spLocks noGrp="1"/>
          </p:cNvSpPr>
          <p:nvPr>
            <p:ph type="dt" sz="half" idx="10"/>
          </p:nvPr>
        </p:nvSpPr>
        <p:spPr/>
        <p:txBody>
          <a:bodyPr/>
          <a:lstStyle/>
          <a:p>
            <a:fld id="{4BA3CC91-6C72-4894-A6D2-831C01456709}" type="datetimeFigureOut">
              <a:rPr lang="fr-FR" smtClean="0"/>
              <a:pPr/>
              <a:t>15/10/2018</a:t>
            </a:fld>
            <a:endParaRPr lang="fr-FR" dirty="0"/>
          </a:p>
        </p:txBody>
      </p:sp>
      <p:sp>
        <p:nvSpPr>
          <p:cNvPr id="11" name="Espace réservé du pied de page 10">
            <a:extLst>
              <a:ext uri="{FF2B5EF4-FFF2-40B4-BE49-F238E27FC236}">
                <a16:creationId xmlns:a16="http://schemas.microsoft.com/office/drawing/2014/main" id="{CF51D20C-95DD-4D1C-A664-15E15C66362D}"/>
              </a:ext>
            </a:extLst>
          </p:cNvPr>
          <p:cNvSpPr>
            <a:spLocks noGrp="1"/>
          </p:cNvSpPr>
          <p:nvPr>
            <p:ph type="ftr" sz="quarter" idx="11"/>
          </p:nvPr>
        </p:nvSpPr>
        <p:spPr/>
        <p:txBody>
          <a:bodyPr/>
          <a:lstStyle/>
          <a:p>
            <a:endParaRPr lang="fr-FR" dirty="0"/>
          </a:p>
        </p:txBody>
      </p:sp>
      <p:sp>
        <p:nvSpPr>
          <p:cNvPr id="12" name="Espace réservé du numéro de diapositive 11">
            <a:extLst>
              <a:ext uri="{FF2B5EF4-FFF2-40B4-BE49-F238E27FC236}">
                <a16:creationId xmlns:a16="http://schemas.microsoft.com/office/drawing/2014/main" id="{459F348F-9F5C-4730-B7FD-59C75E3BF465}"/>
              </a:ext>
            </a:extLst>
          </p:cNvPr>
          <p:cNvSpPr>
            <a:spLocks noGrp="1"/>
          </p:cNvSpPr>
          <p:nvPr>
            <p:ph type="sldNum" sz="quarter" idx="12"/>
          </p:nvPr>
        </p:nvSpPr>
        <p:spPr/>
        <p:txBody>
          <a:bodyPr/>
          <a:lstStyle/>
          <a:p>
            <a:fld id="{46DD22A4-A9D7-43BE-823E-A320656A3752}" type="slidenum">
              <a:rPr lang="fr-FR" smtClean="0"/>
              <a:pPr/>
              <a:t>‹N°›</a:t>
            </a:fld>
            <a:endParaRPr lang="fr-FR" dirty="0"/>
          </a:p>
        </p:txBody>
      </p:sp>
    </p:spTree>
    <p:extLst>
      <p:ext uri="{BB962C8B-B14F-4D97-AF65-F5344CB8AC3E}">
        <p14:creationId xmlns:p14="http://schemas.microsoft.com/office/powerpoint/2010/main" val="266986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4500"/>
            </a:lvl1pPr>
          </a:lstStyle>
          <a:p>
            <a:r>
              <a:rPr lang="fr-FR"/>
              <a:t>Modifiez le style du titre</a:t>
            </a:r>
          </a:p>
        </p:txBody>
      </p:sp>
      <p:sp>
        <p:nvSpPr>
          <p:cNvPr id="3" name="Text Placeholder 2"/>
          <p:cNvSpPr>
            <a:spLocks noGrp="1"/>
          </p:cNvSpPr>
          <p:nvPr>
            <p:ph type="body" idx="1"/>
          </p:nvPr>
        </p:nvSpPr>
        <p:spPr>
          <a:xfrm>
            <a:off x="831851" y="4589465"/>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lvl1pPr>
              <a:defRPr/>
            </a:lvl1pPr>
          </a:lstStyle>
          <a:p>
            <a:r>
              <a:rPr lang="fr-FR" dirty="0"/>
              <a:t>00 00 00 00 00</a:t>
            </a:r>
          </a:p>
        </p:txBody>
      </p:sp>
      <p:sp>
        <p:nvSpPr>
          <p:cNvPr id="5" name="Footer Placeholder 4"/>
          <p:cNvSpPr>
            <a:spLocks noGrp="1"/>
          </p:cNvSpPr>
          <p:nvPr>
            <p:ph type="ftr" sz="quarter" idx="11"/>
          </p:nvPr>
        </p:nvSpPr>
        <p:spPr/>
        <p:txBody>
          <a:bodyPr/>
          <a:lstStyle/>
          <a:p>
            <a:r>
              <a:rPr lang="fr-FR" dirty="0"/>
              <a:t>contact-ville@imie.fr</a:t>
            </a:r>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Tree>
    <p:extLst>
      <p:ext uri="{BB962C8B-B14F-4D97-AF65-F5344CB8AC3E}">
        <p14:creationId xmlns:p14="http://schemas.microsoft.com/office/powerpoint/2010/main" val="2242046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512"/>
            <a:ext cx="10515600" cy="763496"/>
          </a:xfrm>
        </p:spPr>
        <p:txBody>
          <a:bodyPr anchor="b">
            <a:normAutofit/>
          </a:bodyPr>
          <a:lstStyle>
            <a:lvl1pPr>
              <a:defRPr sz="3300"/>
            </a:lvl1pPr>
          </a:lstStyle>
          <a:p>
            <a:r>
              <a:rPr lang="fr-FR"/>
              <a:t>Modifiez le style du titre</a:t>
            </a:r>
            <a:endParaRPr lang="fr-FR" dirty="0"/>
          </a:p>
        </p:txBody>
      </p:sp>
      <p:sp>
        <p:nvSpPr>
          <p:cNvPr id="4" name="Date Placeholder 3"/>
          <p:cNvSpPr>
            <a:spLocks noGrp="1"/>
          </p:cNvSpPr>
          <p:nvPr>
            <p:ph type="dt" sz="half" idx="10"/>
          </p:nvPr>
        </p:nvSpPr>
        <p:spPr/>
        <p:txBody>
          <a:bodyPr/>
          <a:lstStyle>
            <a:lvl1pPr>
              <a:defRPr/>
            </a:lvl1pPr>
          </a:lstStyle>
          <a:p>
            <a:r>
              <a:rPr lang="fr-FR" dirty="0"/>
              <a:t>00 00 00 00 00</a:t>
            </a:r>
          </a:p>
        </p:txBody>
      </p:sp>
      <p:sp>
        <p:nvSpPr>
          <p:cNvPr id="5" name="Footer Placeholder 4"/>
          <p:cNvSpPr>
            <a:spLocks noGrp="1"/>
          </p:cNvSpPr>
          <p:nvPr>
            <p:ph type="ftr" sz="quarter" idx="11"/>
          </p:nvPr>
        </p:nvSpPr>
        <p:spPr/>
        <p:txBody>
          <a:bodyPr/>
          <a:lstStyle/>
          <a:p>
            <a:r>
              <a:rPr lang="fr-FR" dirty="0"/>
              <a:t>contact-ville@imie.fr</a:t>
            </a:r>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
        <p:nvSpPr>
          <p:cNvPr id="9" name="Content Placeholder 2"/>
          <p:cNvSpPr>
            <a:spLocks noGrp="1"/>
          </p:cNvSpPr>
          <p:nvPr>
            <p:ph sz="half" idx="1"/>
          </p:nvPr>
        </p:nvSpPr>
        <p:spPr>
          <a:xfrm>
            <a:off x="838200" y="2392395"/>
            <a:ext cx="5181600" cy="378456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10" name="Content Placeholder 3"/>
          <p:cNvSpPr>
            <a:spLocks noGrp="1"/>
          </p:cNvSpPr>
          <p:nvPr>
            <p:ph sz="half" idx="2"/>
          </p:nvPr>
        </p:nvSpPr>
        <p:spPr>
          <a:xfrm>
            <a:off x="6172200" y="2392395"/>
            <a:ext cx="5181600" cy="378456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Tree>
    <p:extLst>
      <p:ext uri="{BB962C8B-B14F-4D97-AF65-F5344CB8AC3E}">
        <p14:creationId xmlns:p14="http://schemas.microsoft.com/office/powerpoint/2010/main" val="3841455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512"/>
            <a:ext cx="10515600" cy="763496"/>
          </a:xfrm>
        </p:spPr>
        <p:txBody>
          <a:bodyPr anchor="b">
            <a:normAutofit/>
          </a:bodyPr>
          <a:lstStyle>
            <a:lvl1pPr>
              <a:defRPr sz="3300"/>
            </a:lvl1pPr>
          </a:lstStyle>
          <a:p>
            <a:r>
              <a:rPr lang="fr-FR"/>
              <a:t>Modifiez le style du titre</a:t>
            </a:r>
            <a:endParaRPr lang="fr-FR" dirty="0"/>
          </a:p>
        </p:txBody>
      </p:sp>
      <p:sp>
        <p:nvSpPr>
          <p:cNvPr id="4" name="Date Placeholder 3"/>
          <p:cNvSpPr>
            <a:spLocks noGrp="1"/>
          </p:cNvSpPr>
          <p:nvPr>
            <p:ph type="dt" sz="half" idx="10"/>
          </p:nvPr>
        </p:nvSpPr>
        <p:spPr/>
        <p:txBody>
          <a:bodyPr/>
          <a:lstStyle>
            <a:lvl1pPr>
              <a:defRPr/>
            </a:lvl1pPr>
          </a:lstStyle>
          <a:p>
            <a:r>
              <a:rPr lang="fr-FR" dirty="0"/>
              <a:t>00 00 00 00 00</a:t>
            </a:r>
          </a:p>
        </p:txBody>
      </p:sp>
      <p:sp>
        <p:nvSpPr>
          <p:cNvPr id="5" name="Footer Placeholder 4"/>
          <p:cNvSpPr>
            <a:spLocks noGrp="1"/>
          </p:cNvSpPr>
          <p:nvPr>
            <p:ph type="ftr" sz="quarter" idx="11"/>
          </p:nvPr>
        </p:nvSpPr>
        <p:spPr/>
        <p:txBody>
          <a:bodyPr/>
          <a:lstStyle/>
          <a:p>
            <a:r>
              <a:rPr lang="fr-FR" dirty="0"/>
              <a:t>contact-ville@imie.fr</a:t>
            </a:r>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
            <a:ext cx="12193200" cy="1270125"/>
          </a:xfrm>
          <a:prstGeom prst="rect">
            <a:avLst/>
          </a:prstGeom>
        </p:spPr>
      </p:pic>
      <p:sp>
        <p:nvSpPr>
          <p:cNvPr id="9" name="Content Placeholder 2"/>
          <p:cNvSpPr>
            <a:spLocks noGrp="1"/>
          </p:cNvSpPr>
          <p:nvPr>
            <p:ph sz="half" idx="1" hasCustomPrompt="1"/>
          </p:nvPr>
        </p:nvSpPr>
        <p:spPr>
          <a:xfrm>
            <a:off x="838200" y="2768599"/>
            <a:ext cx="10515600" cy="3408363"/>
          </a:xfrm>
        </p:spPr>
        <p:txBody>
          <a:bodyPr/>
          <a:lstStyle>
            <a:lvl1pPr marL="171450" indent="-171450">
              <a:buFontTx/>
              <a:buBlip>
                <a:blip r:embed="rId3">
                  <a:extLst>
                    <a:ext uri="{96DAC541-7B7A-43D3-8B79-37D633B846F1}">
                      <asvg:svgBlip xmlns:asvg="http://schemas.microsoft.com/office/drawing/2016/SVG/main" r:embed="rId4"/>
                    </a:ext>
                  </a:extLst>
                </a:blip>
              </a:buBlip>
              <a:defRPr/>
            </a:lvl1pPr>
            <a:lvl2pPr marL="514350" indent="-171450">
              <a:buFontTx/>
              <a:buBlip>
                <a:blip r:embed="rId3">
                  <a:extLst>
                    <a:ext uri="{96DAC541-7B7A-43D3-8B79-37D633B846F1}">
                      <asvg:svgBlip xmlns:asvg="http://schemas.microsoft.com/office/drawing/2016/SVG/main" r:embed="rId4"/>
                    </a:ext>
                  </a:extLst>
                </a:blip>
              </a:buBlip>
              <a:defRPr/>
            </a:lvl2pPr>
            <a:lvl3pPr marL="857250" indent="-171450">
              <a:buFontTx/>
              <a:buBlip>
                <a:blip r:embed="rId3">
                  <a:extLst>
                    <a:ext uri="{96DAC541-7B7A-43D3-8B79-37D633B846F1}">
                      <asvg:svgBlip xmlns:asvg="http://schemas.microsoft.com/office/drawing/2016/SVG/main" r:embed="rId4"/>
                    </a:ext>
                  </a:extLst>
                </a:blip>
              </a:buBlip>
              <a:defRPr/>
            </a:lvl3pPr>
            <a:lvl4pPr marL="1200150" indent="-171450">
              <a:buFontTx/>
              <a:buBlip>
                <a:blip r:embed="rId3">
                  <a:extLst>
                    <a:ext uri="{96DAC541-7B7A-43D3-8B79-37D633B846F1}">
                      <asvg:svgBlip xmlns:asvg="http://schemas.microsoft.com/office/drawing/2016/SVG/main" r:embed="rId4"/>
                    </a:ext>
                  </a:extLst>
                </a:blip>
              </a:buBlip>
              <a:defRPr/>
            </a:lvl4pPr>
            <a:lvl5pPr marL="1543050" indent="-171450">
              <a:buFontTx/>
              <a:buBlip>
                <a:blip r:embed="rId3">
                  <a:extLst>
                    <a:ext uri="{96DAC541-7B7A-43D3-8B79-37D633B846F1}">
                      <asvg:svgBlip xmlns:asvg="http://schemas.microsoft.com/office/drawing/2016/SVG/main" r:embed="rId4"/>
                    </a:ext>
                  </a:extLst>
                </a:blip>
              </a:buBlip>
              <a:defRPr/>
            </a:lvl5pPr>
          </a:lstStyle>
          <a:p>
            <a:pPr lvl="0"/>
            <a:r>
              <a:rPr lang="fr-FR" dirty="0"/>
              <a:t>  Modifier les styles du texte du masque</a:t>
            </a:r>
          </a:p>
          <a:p>
            <a:pPr lvl="1"/>
            <a:r>
              <a:rPr lang="fr-FR" dirty="0"/>
              <a:t>  Deuxième niveau</a:t>
            </a:r>
          </a:p>
          <a:p>
            <a:pPr lvl="2"/>
            <a:r>
              <a:rPr lang="fr-FR" dirty="0"/>
              <a:t>  Troisième niveau</a:t>
            </a:r>
          </a:p>
          <a:p>
            <a:pPr lvl="3"/>
            <a:r>
              <a:rPr lang="fr-FR" dirty="0"/>
              <a:t>  Quatrième niveau</a:t>
            </a:r>
          </a:p>
          <a:p>
            <a:pPr lvl="4"/>
            <a:r>
              <a:rPr lang="fr-FR" dirty="0"/>
              <a:t>  Cinquième niveau</a:t>
            </a:r>
          </a:p>
        </p:txBody>
      </p:sp>
    </p:spTree>
    <p:extLst>
      <p:ext uri="{BB962C8B-B14F-4D97-AF65-F5344CB8AC3E}">
        <p14:creationId xmlns:p14="http://schemas.microsoft.com/office/powerpoint/2010/main" val="23738408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vl1pPr>
          </a:lstStyle>
          <a:p>
            <a:r>
              <a:rPr lang="fr-FR" dirty="0"/>
              <a:t>00 00 00 00 00</a:t>
            </a:r>
          </a:p>
        </p:txBody>
      </p:sp>
      <p:sp>
        <p:nvSpPr>
          <p:cNvPr id="5" name="Footer Placeholder 4"/>
          <p:cNvSpPr>
            <a:spLocks noGrp="1"/>
          </p:cNvSpPr>
          <p:nvPr>
            <p:ph type="ftr" sz="quarter" idx="11"/>
          </p:nvPr>
        </p:nvSpPr>
        <p:spPr/>
        <p:txBody>
          <a:bodyPr/>
          <a:lstStyle/>
          <a:p>
            <a:r>
              <a:rPr lang="fr-FR" dirty="0"/>
              <a:t>contact-ville@imie.fr</a:t>
            </a:r>
          </a:p>
        </p:txBody>
      </p:sp>
      <p:sp>
        <p:nvSpPr>
          <p:cNvPr id="6" name="Slide Number Placeholder 5"/>
          <p:cNvSpPr>
            <a:spLocks noGrp="1"/>
          </p:cNvSpPr>
          <p:nvPr>
            <p:ph type="sldNum" sz="quarter" idx="12"/>
          </p:nvPr>
        </p:nvSpPr>
        <p:spPr/>
        <p:txBody>
          <a:bodyPr/>
          <a:lstStyle/>
          <a:p>
            <a:fld id="{46DD22A4-A9D7-43BE-823E-A320656A3752}" type="slidenum">
              <a:rPr lang="fr-FR" smtClean="0"/>
              <a:t>‹N°›</a:t>
            </a:fld>
            <a:endParaRPr lang="fr-FR"/>
          </a:p>
        </p:txBody>
      </p:sp>
      <p:pic>
        <p:nvPicPr>
          <p:cNvPr id="3" name="Image 2">
            <a:extLst>
              <a:ext uri="{FF2B5EF4-FFF2-40B4-BE49-F238E27FC236}">
                <a16:creationId xmlns:a16="http://schemas.microsoft.com/office/drawing/2014/main" id="{1C240C61-8290-4A5A-9B24-E6C944836B6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2326894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p>
        </p:txBody>
      </p:sp>
      <p:sp>
        <p:nvSpPr>
          <p:cNvPr id="3" name="Content Placeholder 2"/>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Content Placeholder 3"/>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Date Placeholder 4"/>
          <p:cNvSpPr>
            <a:spLocks noGrp="1"/>
          </p:cNvSpPr>
          <p:nvPr>
            <p:ph type="dt" sz="half" idx="10"/>
          </p:nvPr>
        </p:nvSpPr>
        <p:spPr/>
        <p:txBody>
          <a:bodyPr/>
          <a:lstStyle/>
          <a:p>
            <a:fld id="{4BA3CC91-6C72-4894-A6D2-831C01456709}" type="datetimeFigureOut">
              <a:rPr lang="fr-FR" smtClean="0"/>
              <a:t>15/10/2018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46DD22A4-A9D7-43BE-823E-A320656A3752}" type="slidenum">
              <a:rPr lang="fr-FR" smtClean="0"/>
              <a:t>‹N°›</a:t>
            </a:fld>
            <a:endParaRPr lang="fr-FR"/>
          </a:p>
        </p:txBody>
      </p:sp>
      <p:pic>
        <p:nvPicPr>
          <p:cNvPr id="8" name="Image 7">
            <a:extLst>
              <a:ext uri="{FF2B5EF4-FFF2-40B4-BE49-F238E27FC236}">
                <a16:creationId xmlns:a16="http://schemas.microsoft.com/office/drawing/2014/main" id="{8D46A18E-DC1B-4E62-AA3B-60B304BFCDA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2708032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fr-FR"/>
              <a:t>Modifiez le style du titre</a:t>
            </a:r>
            <a:endParaRPr lang="fr-FR"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Modifier les styles du texte du masque</a:t>
            </a:r>
          </a:p>
        </p:txBody>
      </p:sp>
      <p:sp>
        <p:nvSpPr>
          <p:cNvPr id="4" name="Content Placeholder 3"/>
          <p:cNvSpPr>
            <a:spLocks noGrp="1"/>
          </p:cNvSpPr>
          <p:nvPr>
            <p:ph sz="half" idx="2"/>
          </p:nvPr>
        </p:nvSpPr>
        <p:spPr>
          <a:xfrm>
            <a:off x="839789"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fr-FR"/>
              <a:t>Modifier les styles du texte du masque</a:t>
            </a:r>
          </a:p>
        </p:txBody>
      </p:sp>
      <p:sp>
        <p:nvSpPr>
          <p:cNvPr id="6" name="Content Placeholder 5"/>
          <p:cNvSpPr>
            <a:spLocks noGrp="1"/>
          </p:cNvSpPr>
          <p:nvPr>
            <p:ph sz="quarter" idx="4"/>
          </p:nvPr>
        </p:nvSpPr>
        <p:spPr>
          <a:xfrm>
            <a:off x="6172201"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Date Placeholder 6"/>
          <p:cNvSpPr>
            <a:spLocks noGrp="1"/>
          </p:cNvSpPr>
          <p:nvPr>
            <p:ph type="dt" sz="half" idx="10"/>
          </p:nvPr>
        </p:nvSpPr>
        <p:spPr/>
        <p:txBody>
          <a:bodyPr/>
          <a:lstStyle/>
          <a:p>
            <a:fld id="{4BA3CC91-6C72-4894-A6D2-831C01456709}" type="datetimeFigureOut">
              <a:rPr lang="fr-FR" smtClean="0"/>
              <a:t>15/10/2018</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6DD22A4-A9D7-43BE-823E-A320656A3752}" type="slidenum">
              <a:rPr lang="fr-FR" smtClean="0"/>
              <a:t>‹N°›</a:t>
            </a:fld>
            <a:endParaRPr lang="fr-FR"/>
          </a:p>
        </p:txBody>
      </p:sp>
      <p:pic>
        <p:nvPicPr>
          <p:cNvPr id="10" name="Image 9">
            <a:extLst>
              <a:ext uri="{FF2B5EF4-FFF2-40B4-BE49-F238E27FC236}">
                <a16:creationId xmlns:a16="http://schemas.microsoft.com/office/drawing/2014/main" id="{74C96D55-38F4-4CFD-9565-AF0079E7F82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353801" y="6176356"/>
            <a:ext cx="670891" cy="681644"/>
          </a:xfrm>
          <a:prstGeom prst="rect">
            <a:avLst/>
          </a:prstGeom>
        </p:spPr>
      </p:pic>
    </p:spTree>
    <p:extLst>
      <p:ext uri="{BB962C8B-B14F-4D97-AF65-F5344CB8AC3E}">
        <p14:creationId xmlns:p14="http://schemas.microsoft.com/office/powerpoint/2010/main" val="1181796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fr-FR"/>
              <a:t>Modifiez le style du titre</a:t>
            </a:r>
            <a:endParaRPr lang="fr-FR"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900">
                <a:solidFill>
                  <a:schemeClr val="tx1">
                    <a:tint val="75000"/>
                  </a:schemeClr>
                </a:solidFill>
                <a:latin typeface="HelveticaNeueLT Std" panose="020B0604020202020204" pitchFamily="34" charset="0"/>
              </a:defRPr>
            </a:lvl1pPr>
          </a:lstStyle>
          <a:p>
            <a:fld id="{4BA3CC91-6C72-4894-A6D2-831C01456709}" type="datetimeFigureOut">
              <a:rPr lang="fr-FR" smtClean="0"/>
              <a:pPr/>
              <a:t>15/10/2018</a:t>
            </a:fld>
            <a:endParaRPr lang="fr-FR"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900">
                <a:solidFill>
                  <a:schemeClr val="tx1">
                    <a:tint val="75000"/>
                  </a:schemeClr>
                </a:solidFill>
                <a:latin typeface="HelveticaNeueLT Std" panose="020B0604020202020204" pitchFamily="34" charset="0"/>
              </a:defRPr>
            </a:lvl1pPr>
          </a:lstStyle>
          <a:p>
            <a:endParaRPr lang="fr-FR"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900">
                <a:solidFill>
                  <a:schemeClr val="tx1">
                    <a:tint val="75000"/>
                  </a:schemeClr>
                </a:solidFill>
                <a:latin typeface="HelveticaNeueLT Std" panose="020B0604020202020204" pitchFamily="34" charset="0"/>
              </a:defRPr>
            </a:lvl1pPr>
          </a:lstStyle>
          <a:p>
            <a:fld id="{46DD22A4-A9D7-43BE-823E-A320656A3752}" type="slidenum">
              <a:rPr lang="fr-FR" smtClean="0"/>
              <a:pPr/>
              <a:t>‹N°›</a:t>
            </a:fld>
            <a:endParaRPr lang="fr-FR" dirty="0"/>
          </a:p>
        </p:txBody>
      </p:sp>
    </p:spTree>
    <p:extLst>
      <p:ext uri="{BB962C8B-B14F-4D97-AF65-F5344CB8AC3E}">
        <p14:creationId xmlns:p14="http://schemas.microsoft.com/office/powerpoint/2010/main" val="3773178026"/>
      </p:ext>
    </p:extLst>
  </p:cSld>
  <p:clrMap bg1="lt1" tx1="dk1" bg2="lt2" tx2="dk2" accent1="accent1" accent2="accent2" accent3="accent3" accent4="accent4" accent5="accent5" accent6="accent6" hlink="hlink" folHlink="folHlink"/>
  <p:sldLayoutIdLst>
    <p:sldLayoutId id="2147483698" r:id="rId1"/>
    <p:sldLayoutId id="2147483709" r:id="rId2"/>
    <p:sldLayoutId id="2147483699" r:id="rId3"/>
    <p:sldLayoutId id="2147483710" r:id="rId4"/>
    <p:sldLayoutId id="2147483700" r:id="rId5"/>
    <p:sldLayoutId id="2147483711"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Lst>
  <p:txStyles>
    <p:titleStyle>
      <a:lvl1pPr algn="l" defTabSz="685800" rtl="0" eaLnBrk="1" latinLnBrk="0" hangingPunct="1">
        <a:lnSpc>
          <a:spcPct val="90000"/>
        </a:lnSpc>
        <a:spcBef>
          <a:spcPct val="0"/>
        </a:spcBef>
        <a:buNone/>
        <a:defRPr sz="3300" kern="1200">
          <a:solidFill>
            <a:schemeClr val="tx1"/>
          </a:solidFill>
          <a:latin typeface="Zona  Black" panose="020B0A030905000200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NeueLT Std" panose="020B0604020202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NeueLT Std" panose="020B0604020202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NeueLT Std" panose="020B0604020202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NeueLT Std" panose="020B0604020202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NeueLT Std" panose="020B0604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fr-F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fr-FR"/>
              <a:t>Modifiez le style du titre</a:t>
            </a:r>
            <a:endParaRPr lang="fr-FR"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fr-FR"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900">
                <a:solidFill>
                  <a:schemeClr val="tx1">
                    <a:tint val="75000"/>
                  </a:schemeClr>
                </a:solidFill>
                <a:latin typeface="HelveticaNeueLT Std" panose="020B0604020202020204" pitchFamily="34" charset="0"/>
              </a:defRPr>
            </a:lvl1pPr>
          </a:lstStyle>
          <a:p>
            <a:fld id="{4BA3CC91-6C72-4894-A6D2-831C01456709}" type="datetimeFigureOut">
              <a:rPr lang="fr-FR" smtClean="0"/>
              <a:pPr/>
              <a:t>15/10/2018</a:t>
            </a:fld>
            <a:endParaRPr lang="fr-FR" dirty="0"/>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900">
                <a:solidFill>
                  <a:schemeClr val="tx1">
                    <a:tint val="75000"/>
                  </a:schemeClr>
                </a:solidFill>
                <a:latin typeface="HelveticaNeueLT Std" panose="020B0604020202020204" pitchFamily="34" charset="0"/>
              </a:defRPr>
            </a:lvl1pPr>
          </a:lstStyle>
          <a:p>
            <a:endParaRPr lang="fr-FR"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900">
                <a:solidFill>
                  <a:schemeClr val="tx1">
                    <a:tint val="75000"/>
                  </a:schemeClr>
                </a:solidFill>
                <a:latin typeface="HelveticaNeueLT Std" panose="020B0604020202020204" pitchFamily="34" charset="0"/>
              </a:defRPr>
            </a:lvl1pPr>
          </a:lstStyle>
          <a:p>
            <a:fld id="{46DD22A4-A9D7-43BE-823E-A320656A3752}" type="slidenum">
              <a:rPr lang="fr-FR" smtClean="0"/>
              <a:pPr/>
              <a:t>‹N°›</a:t>
            </a:fld>
            <a:endParaRPr lang="fr-FR" dirty="0"/>
          </a:p>
        </p:txBody>
      </p:sp>
    </p:spTree>
    <p:extLst>
      <p:ext uri="{BB962C8B-B14F-4D97-AF65-F5344CB8AC3E}">
        <p14:creationId xmlns:p14="http://schemas.microsoft.com/office/powerpoint/2010/main" val="616087273"/>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Lst>
  <p:txStyles>
    <p:titleStyle>
      <a:lvl1pPr algn="l" defTabSz="685800" rtl="0" eaLnBrk="1" latinLnBrk="0" hangingPunct="1">
        <a:lnSpc>
          <a:spcPct val="90000"/>
        </a:lnSpc>
        <a:spcBef>
          <a:spcPct val="0"/>
        </a:spcBef>
        <a:buNone/>
        <a:defRPr sz="3300" kern="1200">
          <a:solidFill>
            <a:schemeClr val="tx1"/>
          </a:solidFill>
          <a:latin typeface="Zona  Black" panose="020B0A03090500020004"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HelveticaNeueLT Std" panose="020B0604020202020204"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HelveticaNeueLT Std" panose="020B0604020202020204"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HelveticaNeueLT Std" panose="020B0604020202020204"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NeueLT Std" panose="020B0604020202020204"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HelveticaNeueLT Std" panose="020B0604020202020204"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fr-F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gif"/><Relationship Id="rId1" Type="http://schemas.openxmlformats.org/officeDocument/2006/relationships/slideLayout" Target="../slideLayouts/slideLayout20.xml"/><Relationship Id="rId5" Type="http://schemas.openxmlformats.org/officeDocument/2006/relationships/image" Target="../media/image14.jpeg"/><Relationship Id="rId4" Type="http://schemas.openxmlformats.org/officeDocument/2006/relationships/image" Target="../media/image11.sv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0.xml"/><Relationship Id="rId4" Type="http://schemas.openxmlformats.org/officeDocument/2006/relationships/image" Target="../media/image11.svg"/></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0.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0.xml"/><Relationship Id="rId4" Type="http://schemas.openxmlformats.org/officeDocument/2006/relationships/image" Target="../media/image5.svg"/></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0.xml"/><Relationship Id="rId5" Type="http://schemas.openxmlformats.org/officeDocument/2006/relationships/image" Target="../media/image5.sv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5.svg"/></Relationships>
</file>

<file path=ppt/slides/_rels/slide1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0.xml"/><Relationship Id="rId4" Type="http://schemas.openxmlformats.org/officeDocument/2006/relationships/image" Target="../media/image23.jpeg"/></Relationships>
</file>

<file path=ppt/slides/_rels/slide3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3" Type="http://schemas.openxmlformats.org/officeDocument/2006/relationships/image" Target="../media/image34.jpeg"/><Relationship Id="rId7" Type="http://schemas.openxmlformats.org/officeDocument/2006/relationships/image" Target="../media/image38.png"/><Relationship Id="rId2" Type="http://schemas.openxmlformats.org/officeDocument/2006/relationships/image" Target="../media/image33.jpeg"/><Relationship Id="rId1" Type="http://schemas.openxmlformats.org/officeDocument/2006/relationships/slideLayout" Target="../slideLayouts/slideLayout20.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55.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hyperlink" Target="https://fr.pinterest.com/pin/AZhqIaKVdVnxiHiDgbOnb812g8FyLJfIZ0JFUf2nb4U_qJUC9YNb64M/" TargetMode="External"/><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0.xml"/><Relationship Id="rId4" Type="http://schemas.openxmlformats.org/officeDocument/2006/relationships/image" Target="../media/image11.sv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0.xml"/><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Ovj4hFxko7c" TargetMode="External"/><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0.xml"/><Relationship Id="rId5" Type="http://schemas.openxmlformats.org/officeDocument/2006/relationships/image" Target="../media/image12.jpeg"/><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4548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Définition (Wikipédia)</a:t>
            </a:r>
            <a:endParaRPr lang="en-US" dirty="0"/>
          </a:p>
        </p:txBody>
      </p:sp>
      <p:sp>
        <p:nvSpPr>
          <p:cNvPr id="5" name="Espace réservé du contenu 4"/>
          <p:cNvSpPr>
            <a:spLocks noGrp="1"/>
          </p:cNvSpPr>
          <p:nvPr>
            <p:ph sz="half" idx="1"/>
          </p:nvPr>
        </p:nvSpPr>
        <p:spPr/>
        <p:txBody>
          <a:bodyPr>
            <a:normAutofit/>
          </a:bodyPr>
          <a:lstStyle/>
          <a:p>
            <a:pPr marL="0" indent="0">
              <a:buNone/>
            </a:pPr>
            <a:r>
              <a:rPr lang="fr-FR" sz="2800" b="1" dirty="0"/>
              <a:t>L’ergonomie</a:t>
            </a:r>
            <a:r>
              <a:rPr lang="fr-FR" sz="2800" dirty="0"/>
              <a:t> est « l’étude scientifique de la relation entre l’homme et ses moyens, méthodes et milieux de travail » et l’application de ces connaissances à la conception de systèmes « qui puissent être utilisés avec le maximum de confort, de sécurité et d’efficacité par le plus grand nombre. »</a:t>
            </a:r>
            <a:endParaRPr lang="fr-FR" sz="2800" dirty="0">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5127638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2" descr="Les métiers de l'expérience utilisateur"/>
          <p:cNvPicPr>
            <a:picLocks noChangeAspect="1" noChangeArrowheads="1"/>
          </p:cNvPicPr>
          <p:nvPr/>
        </p:nvPicPr>
        <p:blipFill>
          <a:blip r:embed="rId2"/>
          <a:srcRect/>
          <a:stretch>
            <a:fillRect/>
          </a:stretch>
        </p:blipFill>
        <p:spPr bwMode="auto">
          <a:xfrm>
            <a:off x="6673850" y="1757362"/>
            <a:ext cx="4362450" cy="4419600"/>
          </a:xfrm>
          <a:prstGeom prst="rect">
            <a:avLst/>
          </a:prstGeom>
          <a:noFill/>
        </p:spPr>
      </p:pic>
      <p:sp>
        <p:nvSpPr>
          <p:cNvPr id="4" name="Titre 3"/>
          <p:cNvSpPr>
            <a:spLocks noGrp="1"/>
          </p:cNvSpPr>
          <p:nvPr>
            <p:ph type="title"/>
          </p:nvPr>
        </p:nvSpPr>
        <p:spPr/>
        <p:txBody>
          <a:bodyPr/>
          <a:lstStyle/>
          <a:p>
            <a:r>
              <a:rPr lang="en-US" dirty="0"/>
              <a:t>Les métiers de </a:t>
            </a:r>
            <a:r>
              <a:rPr lang="en-US" dirty="0" err="1"/>
              <a:t>l’UX</a:t>
            </a:r>
            <a:endParaRPr lang="en-US" dirty="0"/>
          </a:p>
        </p:txBody>
      </p:sp>
      <p:sp>
        <p:nvSpPr>
          <p:cNvPr id="5" name="Espace réservé du contenu 4"/>
          <p:cNvSpPr>
            <a:spLocks noGrp="1"/>
          </p:cNvSpPr>
          <p:nvPr>
            <p:ph sz="half" idx="1"/>
          </p:nvPr>
        </p:nvSpPr>
        <p:spPr/>
        <p:txBody>
          <a:bodyPr>
            <a:normAutofit/>
          </a:bodyPr>
          <a:lstStyle/>
          <a:p>
            <a:pPr>
              <a:buBlip>
                <a:blip r:embed="rId3">
                  <a:extLst>
                    <a:ext uri="{96DAC541-7B7A-43D3-8B79-37D633B846F1}">
                      <asvg:svgBlip xmlns:asvg="http://schemas.microsoft.com/office/drawing/2016/SVG/main" r:embed="rId4"/>
                    </a:ext>
                  </a:extLst>
                </a:blip>
              </a:buBlip>
            </a:pPr>
            <a:r>
              <a:rPr lang="en-US" sz="2800" dirty="0">
                <a:latin typeface="+mn-lt"/>
                <a:ea typeface="Segoe UI" pitchFamily="34" charset="0"/>
                <a:cs typeface="Segoe UI" pitchFamily="34" charset="0"/>
              </a:rPr>
              <a:t>  UX Designer</a:t>
            </a:r>
          </a:p>
          <a:p>
            <a:pPr>
              <a:buBlip>
                <a:blip r:embed="rId3">
                  <a:extLst>
                    <a:ext uri="{96DAC541-7B7A-43D3-8B79-37D633B846F1}">
                      <asvg:svgBlip xmlns:asvg="http://schemas.microsoft.com/office/drawing/2016/SVG/main" r:embed="rId4"/>
                    </a:ext>
                  </a:extLst>
                </a:blip>
              </a:buBlip>
            </a:pPr>
            <a:r>
              <a:rPr lang="en-US" sz="2800" dirty="0">
                <a:latin typeface="+mn-lt"/>
                <a:ea typeface="Segoe UI" pitchFamily="34" charset="0"/>
                <a:cs typeface="Segoe UI" pitchFamily="34" charset="0"/>
              </a:rPr>
              <a:t>  Architect </a:t>
            </a:r>
            <a:r>
              <a:rPr lang="en-US" sz="2800" dirty="0" err="1">
                <a:latin typeface="+mn-lt"/>
                <a:ea typeface="Segoe UI" pitchFamily="34" charset="0"/>
                <a:cs typeface="Segoe UI" pitchFamily="34" charset="0"/>
              </a:rPr>
              <a:t>d’information</a:t>
            </a:r>
            <a:endParaRPr lang="en-US" sz="2800" dirty="0">
              <a:latin typeface="+mn-lt"/>
              <a:ea typeface="Segoe UI" pitchFamily="34" charset="0"/>
              <a:cs typeface="Segoe UI" pitchFamily="34" charset="0"/>
            </a:endParaRPr>
          </a:p>
          <a:p>
            <a:pPr>
              <a:buBlip>
                <a:blip r:embed="rId3">
                  <a:extLst>
                    <a:ext uri="{96DAC541-7B7A-43D3-8B79-37D633B846F1}">
                      <asvg:svgBlip xmlns:asvg="http://schemas.microsoft.com/office/drawing/2016/SVG/main" r:embed="rId4"/>
                    </a:ext>
                  </a:extLst>
                </a:blip>
              </a:buBlip>
            </a:pPr>
            <a:r>
              <a:rPr lang="en-US" sz="2800" dirty="0">
                <a:latin typeface="+mn-lt"/>
                <a:ea typeface="Segoe UI" pitchFamily="34" charset="0"/>
                <a:cs typeface="Segoe UI" pitchFamily="34" charset="0"/>
              </a:rPr>
              <a:t>  Interaction Designer</a:t>
            </a:r>
          </a:p>
          <a:p>
            <a:pPr>
              <a:buBlip>
                <a:blip r:embed="rId3">
                  <a:extLst>
                    <a:ext uri="{96DAC541-7B7A-43D3-8B79-37D633B846F1}">
                      <asvg:svgBlip xmlns:asvg="http://schemas.microsoft.com/office/drawing/2016/SVG/main" r:embed="rId4"/>
                    </a:ext>
                  </a:extLst>
                </a:blip>
              </a:buBlip>
            </a:pPr>
            <a:r>
              <a:rPr lang="en-US" sz="2800" dirty="0">
                <a:latin typeface="+mn-lt"/>
                <a:ea typeface="Segoe UI" pitchFamily="34" charset="0"/>
                <a:cs typeface="Segoe UI" pitchFamily="34" charset="0"/>
              </a:rPr>
              <a:t>  </a:t>
            </a:r>
            <a:r>
              <a:rPr lang="en-US" sz="2800" dirty="0" err="1">
                <a:latin typeface="+mn-lt"/>
                <a:ea typeface="Segoe UI" pitchFamily="34" charset="0"/>
                <a:cs typeface="Segoe UI" pitchFamily="34" charset="0"/>
              </a:rPr>
              <a:t>Ergonome</a:t>
            </a:r>
            <a:endParaRPr lang="en-US" sz="2800" dirty="0">
              <a:latin typeface="+mn-lt"/>
              <a:ea typeface="Segoe UI" pitchFamily="34" charset="0"/>
              <a:cs typeface="Segoe UI" pitchFamily="34" charset="0"/>
            </a:endParaRPr>
          </a:p>
          <a:p>
            <a:pPr>
              <a:buBlip>
                <a:blip r:embed="rId3">
                  <a:extLst>
                    <a:ext uri="{96DAC541-7B7A-43D3-8B79-37D633B846F1}">
                      <asvg:svgBlip xmlns:asvg="http://schemas.microsoft.com/office/drawing/2016/SVG/main" r:embed="rId4"/>
                    </a:ext>
                  </a:extLst>
                </a:blip>
              </a:buBlip>
            </a:pPr>
            <a:r>
              <a:rPr lang="en-US" sz="2800" dirty="0">
                <a:latin typeface="+mn-lt"/>
                <a:ea typeface="Segoe UI" pitchFamily="34" charset="0"/>
                <a:cs typeface="Segoe UI" pitchFamily="34" charset="0"/>
              </a:rPr>
              <a:t>  UI Designer</a:t>
            </a:r>
          </a:p>
          <a:p>
            <a:pPr>
              <a:buBlip>
                <a:blip r:embed="rId3">
                  <a:extLst>
                    <a:ext uri="{96DAC541-7B7A-43D3-8B79-37D633B846F1}">
                      <asvg:svgBlip xmlns:asvg="http://schemas.microsoft.com/office/drawing/2016/SVG/main" r:embed="rId4"/>
                    </a:ext>
                  </a:extLst>
                </a:blip>
              </a:buBlip>
            </a:pPr>
            <a:r>
              <a:rPr lang="en-US" sz="2800" dirty="0">
                <a:latin typeface="+mn-lt"/>
                <a:ea typeface="Segoe UI" pitchFamily="34" charset="0"/>
                <a:cs typeface="Segoe UI" pitchFamily="34" charset="0"/>
              </a:rPr>
              <a:t>  ….</a:t>
            </a:r>
          </a:p>
        </p:txBody>
      </p:sp>
      <p:pic>
        <p:nvPicPr>
          <p:cNvPr id="3074" name="Picture 2" descr="RÃ©sultat de recherche d'images pour &quot;ux umbrella&quot;">
            <a:extLst>
              <a:ext uri="{FF2B5EF4-FFF2-40B4-BE49-F238E27FC236}">
                <a16:creationId xmlns:a16="http://schemas.microsoft.com/office/drawing/2014/main" id="{502CE6B0-CDAA-482E-9D1F-6110571538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77319" y="1443037"/>
            <a:ext cx="6169531" cy="52594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6986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Pourquoi l’UX ?</a:t>
            </a:r>
            <a:endParaRPr lang="en-US" dirty="0"/>
          </a:p>
        </p:txBody>
      </p:sp>
      <p:sp>
        <p:nvSpPr>
          <p:cNvPr id="5" name="Espace réservé du contenu 4"/>
          <p:cNvSpPr>
            <a:spLocks noGrp="1"/>
          </p:cNvSpPr>
          <p:nvPr>
            <p:ph sz="half" idx="1"/>
          </p:nvPr>
        </p:nvSpPr>
        <p:spPr/>
        <p:txBody>
          <a:bodyPr>
            <a:normAutofit/>
          </a:bodyPr>
          <a:lstStyle/>
          <a:p>
            <a:pPr>
              <a:buBlip>
                <a:blip r:embed="rId3">
                  <a:extLst>
                    <a:ext uri="{96DAC541-7B7A-43D3-8B79-37D633B846F1}">
                      <asvg:svgBlip xmlns:asvg="http://schemas.microsoft.com/office/drawing/2016/SVG/main" r:embed="rId4"/>
                    </a:ext>
                  </a:extLst>
                </a:blip>
              </a:buBlip>
            </a:pPr>
            <a:r>
              <a:rPr lang="fr-FR" sz="2800" dirty="0">
                <a:latin typeface="+mn-lt"/>
                <a:ea typeface="Segoe UI" pitchFamily="34" charset="0"/>
                <a:cs typeface="Segoe UI" pitchFamily="34" charset="0"/>
              </a:rPr>
              <a:t>  Etude de cas : IKEA.</a:t>
            </a:r>
          </a:p>
          <a:p>
            <a:pPr lvl="1">
              <a:buBlip>
                <a:blip r:embed="rId3">
                  <a:extLst>
                    <a:ext uri="{96DAC541-7B7A-43D3-8B79-37D633B846F1}">
                      <asvg:svgBlip xmlns:asvg="http://schemas.microsoft.com/office/drawing/2016/SVG/main" r:embed="rId4"/>
                    </a:ext>
                  </a:extLst>
                </a:blip>
              </a:buBlip>
            </a:pPr>
            <a:r>
              <a:rPr lang="fr-FR" sz="2200" dirty="0">
                <a:latin typeface="+mn-lt"/>
                <a:ea typeface="Segoe UI" pitchFamily="34" charset="0"/>
                <a:cs typeface="Segoe UI" pitchFamily="34" charset="0"/>
              </a:rPr>
              <a:t>  En quelques années, révolution mondiale dans le monde du meuble.</a:t>
            </a:r>
          </a:p>
          <a:p>
            <a:pPr lvl="1">
              <a:buBlip>
                <a:blip r:embed="rId3">
                  <a:extLst>
                    <a:ext uri="{96DAC541-7B7A-43D3-8B79-37D633B846F1}">
                      <asvg:svgBlip xmlns:asvg="http://schemas.microsoft.com/office/drawing/2016/SVG/main" r:embed="rId4"/>
                    </a:ext>
                  </a:extLst>
                </a:blip>
              </a:buBlip>
            </a:pPr>
            <a:endParaRPr lang="fr-FR" sz="2200" dirty="0">
              <a:latin typeface="+mn-lt"/>
              <a:ea typeface="Segoe UI" pitchFamily="34" charset="0"/>
              <a:cs typeface="Segoe UI" pitchFamily="34" charset="0"/>
            </a:endParaRPr>
          </a:p>
          <a:p>
            <a:pPr lvl="1">
              <a:buBlip>
                <a:blip r:embed="rId3">
                  <a:extLst>
                    <a:ext uri="{96DAC541-7B7A-43D3-8B79-37D633B846F1}">
                      <asvg:svgBlip xmlns:asvg="http://schemas.microsoft.com/office/drawing/2016/SVG/main" r:embed="rId4"/>
                    </a:ext>
                  </a:extLst>
                </a:blip>
              </a:buBlip>
            </a:pPr>
            <a:r>
              <a:rPr lang="fr-FR" sz="2200" dirty="0">
                <a:latin typeface="+mn-lt"/>
                <a:ea typeface="Segoe UI" pitchFamily="34" charset="0"/>
                <a:cs typeface="Segoe UI" pitchFamily="34" charset="0"/>
              </a:rPr>
              <a:t>  Mais d’où vient se succès ? </a:t>
            </a:r>
          </a:p>
          <a:p>
            <a:pPr lvl="2">
              <a:buBlip>
                <a:blip r:embed="rId3">
                  <a:extLst>
                    <a:ext uri="{96DAC541-7B7A-43D3-8B79-37D633B846F1}">
                      <asvg:svgBlip xmlns:asvg="http://schemas.microsoft.com/office/drawing/2016/SVG/main" r:embed="rId4"/>
                    </a:ext>
                  </a:extLst>
                </a:blip>
              </a:buBlip>
            </a:pPr>
            <a:r>
              <a:rPr lang="fr-FR" sz="1800" dirty="0">
                <a:solidFill>
                  <a:srgbClr val="E6334C"/>
                </a:solidFill>
                <a:latin typeface="+mn-lt"/>
                <a:ea typeface="Segoe UI" pitchFamily="34" charset="0"/>
                <a:cs typeface="Segoe UI" pitchFamily="34" charset="0"/>
              </a:rPr>
              <a:t>  De campagne de pub ?</a:t>
            </a:r>
          </a:p>
          <a:p>
            <a:pPr lvl="2">
              <a:buBlip>
                <a:blip r:embed="rId3">
                  <a:extLst>
                    <a:ext uri="{96DAC541-7B7A-43D3-8B79-37D633B846F1}">
                      <asvg:svgBlip xmlns:asvg="http://schemas.microsoft.com/office/drawing/2016/SVG/main" r:embed="rId4"/>
                    </a:ext>
                  </a:extLst>
                </a:blip>
              </a:buBlip>
            </a:pPr>
            <a:r>
              <a:rPr lang="fr-FR" sz="1800" dirty="0">
                <a:solidFill>
                  <a:srgbClr val="E6334C"/>
                </a:solidFill>
                <a:latin typeface="+mn-lt"/>
                <a:ea typeface="Segoe UI" pitchFamily="34" charset="0"/>
                <a:cs typeface="Segoe UI" pitchFamily="34" charset="0"/>
              </a:rPr>
              <a:t>  Du prix des meubles ?</a:t>
            </a:r>
          </a:p>
          <a:p>
            <a:pPr lvl="2">
              <a:buBlip>
                <a:blip r:embed="rId3">
                  <a:extLst>
                    <a:ext uri="{96DAC541-7B7A-43D3-8B79-37D633B846F1}">
                      <asvg:svgBlip xmlns:asvg="http://schemas.microsoft.com/office/drawing/2016/SVG/main" r:embed="rId4"/>
                    </a:ext>
                  </a:extLst>
                </a:blip>
              </a:buBlip>
            </a:pPr>
            <a:endParaRPr lang="fr-FR" sz="1600" dirty="0">
              <a:solidFill>
                <a:srgbClr val="FF0000"/>
              </a:solidFill>
              <a:latin typeface="+mn-lt"/>
              <a:ea typeface="Segoe UI" pitchFamily="34" charset="0"/>
              <a:cs typeface="Segoe UI" pitchFamily="34" charset="0"/>
            </a:endParaRPr>
          </a:p>
          <a:p>
            <a:pPr lvl="1">
              <a:buBlip>
                <a:blip r:embed="rId3">
                  <a:extLst>
                    <a:ext uri="{96DAC541-7B7A-43D3-8B79-37D633B846F1}">
                      <asvg:svgBlip xmlns:asvg="http://schemas.microsoft.com/office/drawing/2016/SVG/main" r:embed="rId4"/>
                    </a:ext>
                  </a:extLst>
                </a:blip>
              </a:buBlip>
            </a:pPr>
            <a:r>
              <a:rPr lang="fr-FR" sz="2200" dirty="0">
                <a:solidFill>
                  <a:schemeClr val="tx1"/>
                </a:solidFill>
                <a:latin typeface="+mn-lt"/>
                <a:ea typeface="Segoe UI" pitchFamily="34" charset="0"/>
                <a:cs typeface="Segoe UI" pitchFamily="34" charset="0"/>
              </a:rPr>
              <a:t>  Comment réussir à convaincre le client de revenir ?</a:t>
            </a:r>
          </a:p>
        </p:txBody>
      </p:sp>
    </p:spTree>
    <p:extLst>
      <p:ext uri="{BB962C8B-B14F-4D97-AF65-F5344CB8AC3E}">
        <p14:creationId xmlns:p14="http://schemas.microsoft.com/office/powerpoint/2010/main" val="131356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500"/>
                                        <p:tgtEl>
                                          <p:spTgt spid="5">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5" end="5"/>
                                            </p:txEl>
                                          </p:spTgt>
                                        </p:tgtEl>
                                        <p:attrNameLst>
                                          <p:attrName>style.visibility</p:attrName>
                                        </p:attrNameLst>
                                      </p:cBhvr>
                                      <p:to>
                                        <p:strVal val="visible"/>
                                      </p:to>
                                    </p:set>
                                    <p:animEffect transition="in" filter="fade">
                                      <p:cBhvr>
                                        <p:cTn id="10" dur="500"/>
                                        <p:tgtEl>
                                          <p:spTgt spid="5">
                                            <p:txEl>
                                              <p:pRg st="5" end="5"/>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animEffect transition="in" filter="fade">
                                      <p:cBhvr>
                                        <p:cTn id="15"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La cible</a:t>
            </a:r>
            <a:endParaRPr lang="en-US" dirty="0"/>
          </a:p>
        </p:txBody>
      </p:sp>
      <p:sp>
        <p:nvSpPr>
          <p:cNvPr id="2" name="Espace réservé du contenu 1"/>
          <p:cNvSpPr>
            <a:spLocks noGrp="1"/>
          </p:cNvSpPr>
          <p:nvPr>
            <p:ph sz="half" idx="1"/>
          </p:nvPr>
        </p:nvSpPr>
        <p:spPr/>
        <p:txBody>
          <a:bodyPr>
            <a:normAutofit/>
          </a:bodyPr>
          <a:lstStyle/>
          <a:p>
            <a:pPr>
              <a:buBlip>
                <a:blip r:embed="rId2">
                  <a:extLst>
                    <a:ext uri="{96DAC541-7B7A-43D3-8B79-37D633B846F1}">
                      <asvg:svgBlip xmlns:asvg="http://schemas.microsoft.com/office/drawing/2016/SVG/main" r:embed="rId3"/>
                    </a:ext>
                  </a:extLst>
                </a:blip>
              </a:buBlip>
            </a:pPr>
            <a:r>
              <a:rPr lang="fr-FR" sz="2800" dirty="0"/>
              <a:t>  L’enseigne cible des familles avec comme publicité d’appel le prix de l’ameublement d’un appartement ou d’une maison.</a:t>
            </a:r>
          </a:p>
          <a:p>
            <a:pPr>
              <a:buBlip>
                <a:blip r:embed="rId2">
                  <a:extLst>
                    <a:ext uri="{96DAC541-7B7A-43D3-8B79-37D633B846F1}">
                      <asvg:svgBlip xmlns:asvg="http://schemas.microsoft.com/office/drawing/2016/SVG/main" r:embed="rId3"/>
                    </a:ext>
                  </a:extLst>
                </a:blip>
              </a:buBlip>
            </a:pPr>
            <a:endParaRPr lang="fr-FR" sz="2800" dirty="0"/>
          </a:p>
          <a:p>
            <a:pPr>
              <a:buBlip>
                <a:blip r:embed="rId2">
                  <a:extLst>
                    <a:ext uri="{96DAC541-7B7A-43D3-8B79-37D633B846F1}">
                      <asvg:svgBlip xmlns:asvg="http://schemas.microsoft.com/office/drawing/2016/SVG/main" r:embed="rId3"/>
                    </a:ext>
                  </a:extLst>
                </a:blip>
              </a:buBlip>
            </a:pPr>
            <a:r>
              <a:rPr lang="fr-FR" sz="2800" dirty="0"/>
              <a:t>  Ikea propose alors pour laisse l’esprit plus tranquille </a:t>
            </a:r>
            <a:r>
              <a:rPr lang="fr-FR" sz="2800" dirty="0">
                <a:solidFill>
                  <a:srgbClr val="E6334C"/>
                </a:solidFill>
              </a:rPr>
              <a:t>une garde d’enfant</a:t>
            </a:r>
            <a:r>
              <a:rPr lang="fr-FR" sz="2800" dirty="0">
                <a:solidFill>
                  <a:srgbClr val="FF0000"/>
                </a:solidFill>
              </a:rPr>
              <a:t> </a:t>
            </a:r>
            <a:r>
              <a:rPr lang="fr-FR" sz="2800" dirty="0"/>
              <a:t>à l’entrée du magasin.</a:t>
            </a:r>
          </a:p>
          <a:p>
            <a:pPr>
              <a:buBlip>
                <a:blip r:embed="rId2">
                  <a:extLst>
                    <a:ext uri="{96DAC541-7B7A-43D3-8B79-37D633B846F1}">
                      <asvg:svgBlip xmlns:asvg="http://schemas.microsoft.com/office/drawing/2016/SVG/main" r:embed="rId3"/>
                    </a:ext>
                  </a:extLst>
                </a:blip>
              </a:buBlip>
            </a:pPr>
            <a:endParaRPr lang="fr-FR" sz="2800" dirty="0"/>
          </a:p>
          <a:p>
            <a:pPr>
              <a:buBlip>
                <a:blip r:embed="rId2">
                  <a:extLst>
                    <a:ext uri="{96DAC541-7B7A-43D3-8B79-37D633B846F1}">
                      <asvg:svgBlip xmlns:asvg="http://schemas.microsoft.com/office/drawing/2016/SVG/main" r:embed="rId3"/>
                    </a:ext>
                  </a:extLst>
                </a:blip>
              </a:buBlip>
            </a:pPr>
            <a:endParaRPr lang="en-US" sz="2800" dirty="0"/>
          </a:p>
        </p:txBody>
      </p:sp>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68501" y="4875925"/>
            <a:ext cx="2585299" cy="1668325"/>
          </a:xfrm>
          <a:prstGeom prst="rect">
            <a:avLst/>
          </a:prstGeom>
        </p:spPr>
      </p:pic>
    </p:spTree>
    <p:extLst>
      <p:ext uri="{BB962C8B-B14F-4D97-AF65-F5344CB8AC3E}">
        <p14:creationId xmlns:p14="http://schemas.microsoft.com/office/powerpoint/2010/main" val="1470818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508000" y="197688"/>
            <a:ext cx="10515600" cy="763496"/>
          </a:xfrm>
        </p:spPr>
        <p:txBody>
          <a:bodyPr/>
          <a:lstStyle/>
          <a:p>
            <a:r>
              <a:rPr lang="fr-FR" dirty="0">
                <a:solidFill>
                  <a:schemeClr val="bg1"/>
                </a:solidFill>
              </a:rPr>
              <a:t>Un déplacement contrôlé …</a:t>
            </a:r>
            <a:endParaRPr lang="en-US" dirty="0">
              <a:solidFill>
                <a:schemeClr val="bg1"/>
              </a:solidFill>
            </a:endParaRPr>
          </a:p>
        </p:txBody>
      </p:sp>
      <p:pic>
        <p:nvPicPr>
          <p:cNvPr id="3" name="Espace réservé du contenu 2"/>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383177" y="1408271"/>
            <a:ext cx="7425646" cy="5197953"/>
          </a:xfrm>
        </p:spPr>
      </p:pic>
    </p:spTree>
    <p:extLst>
      <p:ext uri="{BB962C8B-B14F-4D97-AF65-F5344CB8AC3E}">
        <p14:creationId xmlns:p14="http://schemas.microsoft.com/office/powerpoint/2010/main" val="4243488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 mais pas figé</a:t>
            </a:r>
            <a:endParaRPr lang="en-US" dirty="0"/>
          </a:p>
        </p:txBody>
      </p:sp>
      <p:sp>
        <p:nvSpPr>
          <p:cNvPr id="2" name="Espace réservé du contenu 1"/>
          <p:cNvSpPr>
            <a:spLocks noGrp="1"/>
          </p:cNvSpPr>
          <p:nvPr>
            <p:ph sz="half" idx="1"/>
          </p:nvPr>
        </p:nvSpPr>
        <p:spPr/>
        <p:txBody>
          <a:bodyPr>
            <a:normAutofit/>
          </a:bodyPr>
          <a:lstStyle/>
          <a:p>
            <a:pPr>
              <a:buBlip>
                <a:blip r:embed="rId2">
                  <a:extLst>
                    <a:ext uri="{96DAC541-7B7A-43D3-8B79-37D633B846F1}">
                      <asvg:svgBlip xmlns:asvg="http://schemas.microsoft.com/office/drawing/2016/SVG/main" r:embed="rId3"/>
                    </a:ext>
                  </a:extLst>
                </a:blip>
              </a:buBlip>
            </a:pPr>
            <a:r>
              <a:rPr lang="fr-FR" sz="2800" dirty="0"/>
              <a:t>  Des raccourcies existent dans le parcours du magasin.</a:t>
            </a:r>
          </a:p>
          <a:p>
            <a:pPr>
              <a:buBlip>
                <a:blip r:embed="rId2">
                  <a:extLst>
                    <a:ext uri="{96DAC541-7B7A-43D3-8B79-37D633B846F1}">
                      <asvg:svgBlip xmlns:asvg="http://schemas.microsoft.com/office/drawing/2016/SVG/main" r:embed="rId3"/>
                    </a:ext>
                  </a:extLst>
                </a:blip>
              </a:buBlip>
            </a:pPr>
            <a:r>
              <a:rPr lang="fr-FR" sz="2800" dirty="0"/>
              <a:t>  On ne doit jamais frustrer le client.</a:t>
            </a:r>
            <a:endParaRPr lang="en-US" sz="2800" dirty="0"/>
          </a:p>
        </p:txBody>
      </p:sp>
    </p:spTree>
    <p:extLst>
      <p:ext uri="{BB962C8B-B14F-4D97-AF65-F5344CB8AC3E}">
        <p14:creationId xmlns:p14="http://schemas.microsoft.com/office/powerpoint/2010/main" val="41373493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Un sens de la mise en scène</a:t>
            </a:r>
            <a:endParaRPr lang="en-US" dirty="0"/>
          </a:p>
        </p:txBody>
      </p:sp>
      <p:sp>
        <p:nvSpPr>
          <p:cNvPr id="2" name="Espace réservé du contenu 1"/>
          <p:cNvSpPr>
            <a:spLocks noGrp="1"/>
          </p:cNvSpPr>
          <p:nvPr>
            <p:ph sz="half" idx="1"/>
          </p:nvPr>
        </p:nvSpPr>
        <p:spPr/>
        <p:txBody>
          <a:bodyPr/>
          <a:lstStyle/>
          <a:p>
            <a:pPr>
              <a:buBlip>
                <a:blip r:embed="rId3">
                  <a:extLst>
                    <a:ext uri="{96DAC541-7B7A-43D3-8B79-37D633B846F1}">
                      <asvg:svgBlip xmlns:asvg="http://schemas.microsoft.com/office/drawing/2016/SVG/main" r:embed="rId4"/>
                    </a:ext>
                  </a:extLst>
                </a:blip>
              </a:buBlip>
            </a:pPr>
            <a:r>
              <a:rPr lang="fr-FR" sz="2800" dirty="0"/>
              <a:t>  Reproduction des différentes pièces de la maison pour mieux se projeter.</a:t>
            </a:r>
          </a:p>
          <a:p>
            <a:pPr marL="0" indent="0">
              <a:buNone/>
            </a:pPr>
            <a:endParaRPr lang="fr-FR" sz="2800" dirty="0"/>
          </a:p>
          <a:p>
            <a:pPr lvl="1">
              <a:buBlip>
                <a:blip r:embed="rId3">
                  <a:extLst>
                    <a:ext uri="{96DAC541-7B7A-43D3-8B79-37D633B846F1}">
                      <asvg:svgBlip xmlns:asvg="http://schemas.microsoft.com/office/drawing/2016/SVG/main" r:embed="rId4"/>
                    </a:ext>
                  </a:extLst>
                </a:blip>
              </a:buBlip>
            </a:pPr>
            <a:r>
              <a:rPr lang="fr-FR" sz="2400" dirty="0"/>
              <a:t>  Tout est en libre accès pour un essai in situ.</a:t>
            </a:r>
          </a:p>
          <a:p>
            <a:pPr lvl="1">
              <a:buBlip>
                <a:blip r:embed="rId3">
                  <a:extLst>
                    <a:ext uri="{96DAC541-7B7A-43D3-8B79-37D633B846F1}">
                      <asvg:svgBlip xmlns:asvg="http://schemas.microsoft.com/office/drawing/2016/SVG/main" r:embed="rId4"/>
                    </a:ext>
                  </a:extLst>
                </a:blip>
              </a:buBlip>
            </a:pPr>
            <a:r>
              <a:rPr lang="fr-FR" sz="2400" dirty="0"/>
              <a:t>  Des pièces de la maison disponible en plusieurs versions pour l’ensemble des porte-monnaie.</a:t>
            </a:r>
          </a:p>
          <a:p>
            <a:pPr lvl="1"/>
            <a:endParaRPr lang="en-US" dirty="0"/>
          </a:p>
        </p:txBody>
      </p:sp>
    </p:spTree>
    <p:extLst>
      <p:ext uri="{BB962C8B-B14F-4D97-AF65-F5344CB8AC3E}">
        <p14:creationId xmlns:p14="http://schemas.microsoft.com/office/powerpoint/2010/main" val="5100143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69805" y="4839985"/>
            <a:ext cx="2483995" cy="1892568"/>
          </a:xfrm>
          <a:prstGeom prst="rect">
            <a:avLst/>
          </a:prstGeom>
        </p:spPr>
      </p:pic>
      <p:sp>
        <p:nvSpPr>
          <p:cNvPr id="4" name="Titre 3"/>
          <p:cNvSpPr>
            <a:spLocks noGrp="1"/>
          </p:cNvSpPr>
          <p:nvPr>
            <p:ph type="title"/>
          </p:nvPr>
        </p:nvSpPr>
        <p:spPr/>
        <p:txBody>
          <a:bodyPr/>
          <a:lstStyle/>
          <a:p>
            <a:r>
              <a:rPr lang="fr-FR" dirty="0"/>
              <a:t>Des services annexes</a:t>
            </a:r>
            <a:endParaRPr lang="en-US" dirty="0"/>
          </a:p>
        </p:txBody>
      </p:sp>
      <p:sp>
        <p:nvSpPr>
          <p:cNvPr id="2" name="Espace réservé du contenu 1"/>
          <p:cNvSpPr>
            <a:spLocks noGrp="1"/>
          </p:cNvSpPr>
          <p:nvPr>
            <p:ph sz="half" idx="1"/>
          </p:nvPr>
        </p:nvSpPr>
        <p:spPr/>
        <p:txBody>
          <a:bodyPr>
            <a:normAutofit/>
          </a:bodyPr>
          <a:lstStyle/>
          <a:p>
            <a:pPr>
              <a:buBlip>
                <a:blip r:embed="rId4">
                  <a:extLst>
                    <a:ext uri="{96DAC541-7B7A-43D3-8B79-37D633B846F1}">
                      <asvg:svgBlip xmlns:asvg="http://schemas.microsoft.com/office/drawing/2016/SVG/main" r:embed="rId5"/>
                    </a:ext>
                  </a:extLst>
                </a:blip>
              </a:buBlip>
            </a:pPr>
            <a:r>
              <a:rPr lang="fr-FR" sz="2800" dirty="0"/>
              <a:t>  A mi-parcours un restaurant type self service permet d’augmenter le temps passé sur place.</a:t>
            </a:r>
          </a:p>
          <a:p>
            <a:pPr lvl="1">
              <a:buBlip>
                <a:blip r:embed="rId4">
                  <a:extLst>
                    <a:ext uri="{96DAC541-7B7A-43D3-8B79-37D633B846F1}">
                      <asvg:svgBlip xmlns:asvg="http://schemas.microsoft.com/office/drawing/2016/SVG/main" r:embed="rId5"/>
                    </a:ext>
                  </a:extLst>
                </a:blip>
              </a:buBlip>
            </a:pPr>
            <a:r>
              <a:rPr lang="fr-FR" sz="2400" dirty="0"/>
              <a:t>  Le client peut prendre le temps de réfléchir et valider de nouveaux achats.</a:t>
            </a:r>
          </a:p>
          <a:p>
            <a:pPr>
              <a:buBlip>
                <a:blip r:embed="rId4">
                  <a:extLst>
                    <a:ext uri="{96DAC541-7B7A-43D3-8B79-37D633B846F1}">
                      <asvg:svgBlip xmlns:asvg="http://schemas.microsoft.com/office/drawing/2016/SVG/main" r:embed="rId5"/>
                    </a:ext>
                  </a:extLst>
                </a:blip>
              </a:buBlip>
            </a:pPr>
            <a:r>
              <a:rPr lang="fr-FR" sz="2800" dirty="0"/>
              <a:t>  A la fin du parcours un autre restaurant de type snack.</a:t>
            </a:r>
          </a:p>
          <a:p>
            <a:pPr>
              <a:buBlip>
                <a:blip r:embed="rId4">
                  <a:extLst>
                    <a:ext uri="{96DAC541-7B7A-43D3-8B79-37D633B846F1}">
                      <asvg:svgBlip xmlns:asvg="http://schemas.microsoft.com/office/drawing/2016/SVG/main" r:embed="rId5"/>
                    </a:ext>
                  </a:extLst>
                </a:blip>
              </a:buBlip>
            </a:pPr>
            <a:r>
              <a:rPr lang="fr-FR" sz="2800" dirty="0"/>
              <a:t>  Des tarifs imbattable. </a:t>
            </a:r>
            <a:endParaRPr lang="en-US" sz="2800" dirty="0"/>
          </a:p>
        </p:txBody>
      </p:sp>
    </p:spTree>
    <p:extLst>
      <p:ext uri="{BB962C8B-B14F-4D97-AF65-F5344CB8AC3E}">
        <p14:creationId xmlns:p14="http://schemas.microsoft.com/office/powerpoint/2010/main" val="31505696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Des services annexes</a:t>
            </a:r>
            <a:endParaRPr lang="en-US" dirty="0"/>
          </a:p>
        </p:txBody>
      </p:sp>
      <p:sp>
        <p:nvSpPr>
          <p:cNvPr id="2" name="Espace réservé du contenu 1"/>
          <p:cNvSpPr>
            <a:spLocks noGrp="1"/>
          </p:cNvSpPr>
          <p:nvPr>
            <p:ph sz="half" idx="1"/>
          </p:nvPr>
        </p:nvSpPr>
        <p:spPr/>
        <p:txBody>
          <a:bodyPr>
            <a:normAutofit/>
          </a:bodyPr>
          <a:lstStyle/>
          <a:p>
            <a:pPr>
              <a:buBlip>
                <a:blip r:embed="rId3">
                  <a:extLst>
                    <a:ext uri="{96DAC541-7B7A-43D3-8B79-37D633B846F1}">
                      <asvg:svgBlip xmlns:asvg="http://schemas.microsoft.com/office/drawing/2016/SVG/main" r:embed="rId4"/>
                    </a:ext>
                  </a:extLst>
                </a:blip>
              </a:buBlip>
            </a:pPr>
            <a:r>
              <a:rPr lang="fr-FR" sz="2800" dirty="0"/>
              <a:t>  Dans certaines villes</a:t>
            </a:r>
          </a:p>
          <a:p>
            <a:pPr lvl="1">
              <a:buBlip>
                <a:blip r:embed="rId3">
                  <a:extLst>
                    <a:ext uri="{96DAC541-7B7A-43D3-8B79-37D633B846F1}">
                      <asvg:svgBlip xmlns:asvg="http://schemas.microsoft.com/office/drawing/2016/SVG/main" r:embed="rId4"/>
                    </a:ext>
                  </a:extLst>
                </a:blip>
              </a:buBlip>
            </a:pPr>
            <a:r>
              <a:rPr lang="fr-FR" sz="2400" dirty="0"/>
              <a:t>  Nocturne certains soirs de semaine.</a:t>
            </a:r>
          </a:p>
          <a:p>
            <a:pPr lvl="1">
              <a:buBlip>
                <a:blip r:embed="rId3">
                  <a:extLst>
                    <a:ext uri="{96DAC541-7B7A-43D3-8B79-37D633B846F1}">
                      <asvg:svgBlip xmlns:asvg="http://schemas.microsoft.com/office/drawing/2016/SVG/main" r:embed="rId4"/>
                    </a:ext>
                  </a:extLst>
                </a:blip>
              </a:buBlip>
            </a:pPr>
            <a:r>
              <a:rPr lang="fr-FR" sz="2400" dirty="0"/>
              <a:t>  Navettes depuis la gare, le métro ou encore jusqu’au service de livraison / retrait.</a:t>
            </a:r>
            <a:endParaRPr lang="en-US" sz="2400" dirty="0"/>
          </a:p>
        </p:txBody>
      </p:sp>
    </p:spTree>
    <p:extLst>
      <p:ext uri="{BB962C8B-B14F-4D97-AF65-F5344CB8AC3E}">
        <p14:creationId xmlns:p14="http://schemas.microsoft.com/office/powerpoint/2010/main" val="267545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Conclusion</a:t>
            </a:r>
            <a:endParaRPr lang="en-US" dirty="0"/>
          </a:p>
        </p:txBody>
      </p:sp>
      <p:sp>
        <p:nvSpPr>
          <p:cNvPr id="2" name="Espace réservé du contenu 1"/>
          <p:cNvSpPr>
            <a:spLocks noGrp="1"/>
          </p:cNvSpPr>
          <p:nvPr>
            <p:ph sz="half" idx="1"/>
          </p:nvPr>
        </p:nvSpPr>
        <p:spPr/>
        <p:txBody>
          <a:bodyPr>
            <a:normAutofit fontScale="92500" lnSpcReduction="20000"/>
          </a:bodyPr>
          <a:lstStyle/>
          <a:p>
            <a:pPr>
              <a:buBlip>
                <a:blip r:embed="rId2">
                  <a:extLst>
                    <a:ext uri="{96DAC541-7B7A-43D3-8B79-37D633B846F1}">
                      <asvg:svgBlip xmlns:asvg="http://schemas.microsoft.com/office/drawing/2016/SVG/main" r:embed="rId3"/>
                    </a:ext>
                  </a:extLst>
                </a:blip>
              </a:buBlip>
            </a:pPr>
            <a:r>
              <a:rPr lang="fr-FR" sz="2800" dirty="0"/>
              <a:t>  La réflexion de cette enseigne provient d’une seule et même action, mettre l’utilisateur au centre de tout.</a:t>
            </a:r>
          </a:p>
          <a:p>
            <a:pPr>
              <a:buBlip>
                <a:blip r:embed="rId2">
                  <a:extLst>
                    <a:ext uri="{96DAC541-7B7A-43D3-8B79-37D633B846F1}">
                      <asvg:svgBlip xmlns:asvg="http://schemas.microsoft.com/office/drawing/2016/SVG/main" r:embed="rId3"/>
                    </a:ext>
                  </a:extLst>
                </a:blip>
              </a:buBlip>
            </a:pPr>
            <a:endParaRPr lang="fr-FR" sz="2800" dirty="0"/>
          </a:p>
          <a:p>
            <a:pPr>
              <a:buBlip>
                <a:blip r:embed="rId2">
                  <a:extLst>
                    <a:ext uri="{96DAC541-7B7A-43D3-8B79-37D633B846F1}">
                      <asvg:svgBlip xmlns:asvg="http://schemas.microsoft.com/office/drawing/2016/SVG/main" r:embed="rId3"/>
                    </a:ext>
                  </a:extLst>
                </a:blip>
              </a:buBlip>
            </a:pPr>
            <a:r>
              <a:rPr lang="fr-FR" sz="2800" dirty="0"/>
              <a:t>  Le but est de le faire venir (ou revenir), le contenter et le faire rester.</a:t>
            </a:r>
          </a:p>
          <a:p>
            <a:pPr>
              <a:buBlip>
                <a:blip r:embed="rId2">
                  <a:extLst>
                    <a:ext uri="{96DAC541-7B7A-43D3-8B79-37D633B846F1}">
                      <asvg:svgBlip xmlns:asvg="http://schemas.microsoft.com/office/drawing/2016/SVG/main" r:embed="rId3"/>
                    </a:ext>
                  </a:extLst>
                </a:blip>
              </a:buBlip>
            </a:pPr>
            <a:endParaRPr lang="fr-FR" sz="2800" dirty="0"/>
          </a:p>
          <a:p>
            <a:pPr>
              <a:buBlip>
                <a:blip r:embed="rId2">
                  <a:extLst>
                    <a:ext uri="{96DAC541-7B7A-43D3-8B79-37D633B846F1}">
                      <asvg:svgBlip xmlns:asvg="http://schemas.microsoft.com/office/drawing/2016/SVG/main" r:embed="rId3"/>
                    </a:ext>
                  </a:extLst>
                </a:blip>
              </a:buBlip>
            </a:pPr>
            <a:r>
              <a:rPr lang="fr-FR" sz="2800" dirty="0"/>
              <a:t>  Ce cas d’étude nous présente les bienfaits de l’UX pour le consommateur.</a:t>
            </a:r>
          </a:p>
          <a:p>
            <a:pPr lvl="1">
              <a:buBlip>
                <a:blip r:embed="rId2">
                  <a:extLst>
                    <a:ext uri="{96DAC541-7B7A-43D3-8B79-37D633B846F1}">
                      <asvg:svgBlip xmlns:asvg="http://schemas.microsoft.com/office/drawing/2016/SVG/main" r:embed="rId3"/>
                    </a:ext>
                  </a:extLst>
                </a:blip>
              </a:buBlip>
            </a:pPr>
            <a:r>
              <a:rPr lang="fr-FR" sz="2400" dirty="0"/>
              <a:t>  L’information vient à lui (et non l’inverse).</a:t>
            </a:r>
          </a:p>
          <a:p>
            <a:pPr lvl="1">
              <a:buBlip>
                <a:blip r:embed="rId2">
                  <a:extLst>
                    <a:ext uri="{96DAC541-7B7A-43D3-8B79-37D633B846F1}">
                      <asvg:svgBlip xmlns:asvg="http://schemas.microsoft.com/office/drawing/2016/SVG/main" r:embed="rId3"/>
                    </a:ext>
                  </a:extLst>
                </a:blip>
              </a:buBlip>
            </a:pPr>
            <a:r>
              <a:rPr lang="fr-FR" sz="2400" dirty="0"/>
              <a:t>  On fidélise le client par des services secondaires.</a:t>
            </a:r>
            <a:endParaRPr lang="en-US" sz="2400" dirty="0"/>
          </a:p>
        </p:txBody>
      </p:sp>
    </p:spTree>
    <p:extLst>
      <p:ext uri="{BB962C8B-B14F-4D97-AF65-F5344CB8AC3E}">
        <p14:creationId xmlns:p14="http://schemas.microsoft.com/office/powerpoint/2010/main" val="638578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D53E7448-3DE1-4D77-BFB7-865B39E082B1}"/>
              </a:ext>
            </a:extLst>
          </p:cNvPr>
          <p:cNvSpPr>
            <a:spLocks noGrp="1"/>
          </p:cNvSpPr>
          <p:nvPr>
            <p:ph type="title"/>
          </p:nvPr>
        </p:nvSpPr>
        <p:spPr/>
        <p:txBody>
          <a:bodyPr/>
          <a:lstStyle/>
          <a:p>
            <a:r>
              <a:rPr lang="fr-FR" dirty="0"/>
              <a:t>Ergonomie</a:t>
            </a:r>
          </a:p>
        </p:txBody>
      </p:sp>
    </p:spTree>
    <p:extLst>
      <p:ext uri="{BB962C8B-B14F-4D97-AF65-F5344CB8AC3E}">
        <p14:creationId xmlns:p14="http://schemas.microsoft.com/office/powerpoint/2010/main" val="2392323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Et pour l’entreprise ?</a:t>
            </a:r>
            <a:endParaRPr lang="en-US" dirty="0"/>
          </a:p>
        </p:txBody>
      </p:sp>
      <p:sp>
        <p:nvSpPr>
          <p:cNvPr id="2" name="Espace réservé du contenu 1"/>
          <p:cNvSpPr>
            <a:spLocks noGrp="1"/>
          </p:cNvSpPr>
          <p:nvPr>
            <p:ph sz="half" idx="1"/>
          </p:nvPr>
        </p:nvSpPr>
        <p:spPr/>
        <p:txBody>
          <a:bodyPr>
            <a:normAutofit/>
          </a:bodyPr>
          <a:lstStyle/>
          <a:p>
            <a:pPr>
              <a:buBlip>
                <a:blip r:embed="rId2">
                  <a:extLst>
                    <a:ext uri="{96DAC541-7B7A-43D3-8B79-37D633B846F1}">
                      <asvg:svgBlip xmlns:asvg="http://schemas.microsoft.com/office/drawing/2016/SVG/main" r:embed="rId3"/>
                    </a:ext>
                  </a:extLst>
                </a:blip>
              </a:buBlip>
            </a:pPr>
            <a:r>
              <a:rPr lang="fr-FR" sz="2800" dirty="0"/>
              <a:t>  Des visites toujours en hausse</a:t>
            </a:r>
          </a:p>
          <a:p>
            <a:pPr lvl="1">
              <a:buBlip>
                <a:blip r:embed="rId2">
                  <a:extLst>
                    <a:ext uri="{96DAC541-7B7A-43D3-8B79-37D633B846F1}">
                      <asvg:svgBlip xmlns:asvg="http://schemas.microsoft.com/office/drawing/2016/SVG/main" r:embed="rId3"/>
                    </a:ext>
                  </a:extLst>
                </a:blip>
              </a:buBlip>
            </a:pPr>
            <a:r>
              <a:rPr lang="fr-FR" sz="2400" dirty="0"/>
              <a:t>  Soir &amp; Weekend, même pour les personnes sans véhicule.</a:t>
            </a:r>
          </a:p>
          <a:p>
            <a:pPr lvl="1">
              <a:buBlip>
                <a:blip r:embed="rId2">
                  <a:extLst>
                    <a:ext uri="{96DAC541-7B7A-43D3-8B79-37D633B846F1}">
                      <asvg:svgBlip xmlns:asvg="http://schemas.microsoft.com/office/drawing/2016/SVG/main" r:embed="rId3"/>
                    </a:ext>
                  </a:extLst>
                </a:blip>
              </a:buBlip>
            </a:pPr>
            <a:endParaRPr lang="fr-FR" sz="2400" dirty="0"/>
          </a:p>
          <a:p>
            <a:pPr>
              <a:buBlip>
                <a:blip r:embed="rId2">
                  <a:extLst>
                    <a:ext uri="{96DAC541-7B7A-43D3-8B79-37D633B846F1}">
                      <asvg:svgBlip xmlns:asvg="http://schemas.microsoft.com/office/drawing/2016/SVG/main" r:embed="rId3"/>
                    </a:ext>
                  </a:extLst>
                </a:blip>
              </a:buBlip>
            </a:pPr>
            <a:r>
              <a:rPr lang="fr-FR" sz="2800" dirty="0"/>
              <a:t>  Du temps sur le site toujours plus long</a:t>
            </a:r>
          </a:p>
          <a:p>
            <a:pPr lvl="1">
              <a:buBlip>
                <a:blip r:embed="rId2">
                  <a:extLst>
                    <a:ext uri="{96DAC541-7B7A-43D3-8B79-37D633B846F1}">
                      <asvg:svgBlip xmlns:asvg="http://schemas.microsoft.com/office/drawing/2016/SVG/main" r:embed="rId3"/>
                    </a:ext>
                  </a:extLst>
                </a:blip>
              </a:buBlip>
            </a:pPr>
            <a:r>
              <a:rPr lang="fr-FR" sz="2400" dirty="0"/>
              <a:t>  Le possible repas sur place et le service de garderie.</a:t>
            </a:r>
          </a:p>
        </p:txBody>
      </p:sp>
    </p:spTree>
    <p:extLst>
      <p:ext uri="{BB962C8B-B14F-4D97-AF65-F5344CB8AC3E}">
        <p14:creationId xmlns:p14="http://schemas.microsoft.com/office/powerpoint/2010/main" val="4038032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Et pour l’entreprise ?</a:t>
            </a:r>
            <a:endParaRPr lang="en-US" dirty="0"/>
          </a:p>
        </p:txBody>
      </p:sp>
      <p:sp>
        <p:nvSpPr>
          <p:cNvPr id="2" name="Espace réservé du contenu 1"/>
          <p:cNvSpPr>
            <a:spLocks noGrp="1"/>
          </p:cNvSpPr>
          <p:nvPr>
            <p:ph sz="half" idx="1"/>
          </p:nvPr>
        </p:nvSpPr>
        <p:spPr/>
        <p:txBody>
          <a:bodyPr>
            <a:normAutofit/>
          </a:bodyPr>
          <a:lstStyle/>
          <a:p>
            <a:r>
              <a:rPr lang="fr-FR" sz="2800" dirty="0"/>
              <a:t>  Une faible masse salariale</a:t>
            </a:r>
          </a:p>
          <a:p>
            <a:pPr lvl="1"/>
            <a:r>
              <a:rPr lang="fr-FR" sz="2400" dirty="0"/>
              <a:t>  On guide le client sans contraindre</a:t>
            </a:r>
          </a:p>
          <a:p>
            <a:pPr lvl="1"/>
            <a:r>
              <a:rPr lang="fr-FR" sz="2400" dirty="0"/>
              <a:t>  Des employées ne sont présent qu’à des points stratégiques pour aider si le client se trouve désemparé.</a:t>
            </a:r>
          </a:p>
          <a:p>
            <a:pPr lvl="1"/>
            <a:r>
              <a:rPr lang="fr-FR" sz="2400" dirty="0"/>
              <a:t>  Un grand nombre de caisse (automatique ou non).</a:t>
            </a:r>
          </a:p>
        </p:txBody>
      </p:sp>
    </p:spTree>
    <p:extLst>
      <p:ext uri="{BB962C8B-B14F-4D97-AF65-F5344CB8AC3E}">
        <p14:creationId xmlns:p14="http://schemas.microsoft.com/office/powerpoint/2010/main" val="3320972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Conclusion</a:t>
            </a:r>
            <a:endParaRPr lang="en-US" dirty="0"/>
          </a:p>
        </p:txBody>
      </p:sp>
      <p:sp>
        <p:nvSpPr>
          <p:cNvPr id="2" name="Espace réservé du contenu 1"/>
          <p:cNvSpPr>
            <a:spLocks noGrp="1"/>
          </p:cNvSpPr>
          <p:nvPr>
            <p:ph sz="half" idx="1"/>
          </p:nvPr>
        </p:nvSpPr>
        <p:spPr/>
        <p:txBody>
          <a:bodyPr>
            <a:normAutofit lnSpcReduction="10000"/>
          </a:bodyPr>
          <a:lstStyle/>
          <a:p>
            <a:r>
              <a:rPr lang="fr-FR" sz="2800" dirty="0"/>
              <a:t>  Les enjeux.</a:t>
            </a:r>
          </a:p>
          <a:p>
            <a:pPr lvl="1" fontAlgn="base"/>
            <a:r>
              <a:rPr lang="fr-FR" sz="2400" b="1" dirty="0"/>
              <a:t>  Faire venir le client.</a:t>
            </a:r>
            <a:endParaRPr lang="fr-FR" sz="2400" dirty="0"/>
          </a:p>
          <a:p>
            <a:pPr lvl="1" fontAlgn="base"/>
            <a:r>
              <a:rPr lang="fr-FR" sz="2400" b="1" dirty="0"/>
              <a:t>  Lui vendre ce dont il a besoin.</a:t>
            </a:r>
            <a:endParaRPr lang="fr-FR" sz="2400" dirty="0"/>
          </a:p>
          <a:p>
            <a:pPr lvl="1" fontAlgn="base"/>
            <a:r>
              <a:rPr lang="fr-FR" sz="2400" b="1" dirty="0"/>
              <a:t>  Lui vendre ce dont il n’a pas conscience d’avoir besoin.</a:t>
            </a:r>
            <a:endParaRPr lang="fr-FR" sz="2400" dirty="0"/>
          </a:p>
          <a:p>
            <a:pPr lvl="1" fontAlgn="base"/>
            <a:r>
              <a:rPr lang="fr-FR" sz="2400" b="1" dirty="0"/>
              <a:t>  Avoir un client satisfait à la sortie du magasin.</a:t>
            </a:r>
            <a:endParaRPr lang="fr-FR" sz="2400" dirty="0"/>
          </a:p>
          <a:p>
            <a:pPr lvl="1" fontAlgn="base"/>
            <a:r>
              <a:rPr lang="fr-FR" sz="2400" b="1" dirty="0"/>
              <a:t>  Avoir un rayonnement important grâce à cette satisfaction.</a:t>
            </a:r>
            <a:endParaRPr lang="fr-FR" sz="2400" dirty="0"/>
          </a:p>
          <a:p>
            <a:pPr lvl="1" fontAlgn="base"/>
            <a:r>
              <a:rPr lang="fr-FR" sz="2400" b="1" dirty="0"/>
              <a:t>  Avoir bonne réputation.</a:t>
            </a:r>
            <a:endParaRPr lang="fr-FR" sz="2400" dirty="0"/>
          </a:p>
          <a:p>
            <a:pPr lvl="1" fontAlgn="base"/>
            <a:r>
              <a:rPr lang="fr-FR" sz="2400" b="1" dirty="0"/>
              <a:t>  Générer une nouvelle clientèle.</a:t>
            </a:r>
            <a:endParaRPr lang="fr-FR" sz="2400" dirty="0"/>
          </a:p>
          <a:p>
            <a:pPr lvl="1" fontAlgn="base"/>
            <a:r>
              <a:rPr lang="fr-FR" sz="2400" b="1" dirty="0"/>
              <a:t>  Fidéliser le client.</a:t>
            </a:r>
            <a:endParaRPr lang="fr-FR" sz="2400" dirty="0"/>
          </a:p>
          <a:p>
            <a:pPr lvl="1"/>
            <a:endParaRPr lang="fr-FR" sz="2400" dirty="0"/>
          </a:p>
        </p:txBody>
      </p:sp>
    </p:spTree>
    <p:extLst>
      <p:ext uri="{BB962C8B-B14F-4D97-AF65-F5344CB8AC3E}">
        <p14:creationId xmlns:p14="http://schemas.microsoft.com/office/powerpoint/2010/main" val="36144946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72D85C00-BDFD-47D5-8B53-1ED477DC5B58}"/>
              </a:ext>
            </a:extLst>
          </p:cNvPr>
          <p:cNvSpPr>
            <a:spLocks noGrp="1"/>
          </p:cNvSpPr>
          <p:nvPr>
            <p:ph type="title"/>
          </p:nvPr>
        </p:nvSpPr>
        <p:spPr/>
        <p:txBody>
          <a:bodyPr/>
          <a:lstStyle/>
          <a:p>
            <a:r>
              <a:rPr lang="fr-FR" dirty="0"/>
              <a:t>Pourquoi être centré sur l’humain ?</a:t>
            </a:r>
          </a:p>
        </p:txBody>
      </p:sp>
      <p:sp>
        <p:nvSpPr>
          <p:cNvPr id="5" name="Espace réservé du texte 4">
            <a:extLst>
              <a:ext uri="{FF2B5EF4-FFF2-40B4-BE49-F238E27FC236}">
                <a16:creationId xmlns:a16="http://schemas.microsoft.com/office/drawing/2014/main" id="{1046DB79-4E99-4881-96AE-EA74A08E8220}"/>
              </a:ext>
            </a:extLst>
          </p:cNvPr>
          <p:cNvSpPr>
            <a:spLocks noGrp="1"/>
          </p:cNvSpPr>
          <p:nvPr>
            <p:ph type="body" idx="1"/>
          </p:nvPr>
        </p:nvSpPr>
        <p:spPr/>
        <p:txBody>
          <a:bodyPr/>
          <a:lstStyle/>
          <a:p>
            <a:r>
              <a:rPr lang="fr-FR" dirty="0"/>
              <a:t>Hein ?! Pourquoi ?!</a:t>
            </a:r>
          </a:p>
        </p:txBody>
      </p:sp>
    </p:spTree>
    <p:extLst>
      <p:ext uri="{BB962C8B-B14F-4D97-AF65-F5344CB8AC3E}">
        <p14:creationId xmlns:p14="http://schemas.microsoft.com/office/powerpoint/2010/main" val="3845282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0677CEE0-83DE-46D3-8282-B73416D0883D}"/>
              </a:ext>
            </a:extLst>
          </p:cNvPr>
          <p:cNvSpPr>
            <a:spLocks noGrp="1"/>
          </p:cNvSpPr>
          <p:nvPr>
            <p:ph type="title"/>
          </p:nvPr>
        </p:nvSpPr>
        <p:spPr/>
        <p:txBody>
          <a:bodyPr/>
          <a:lstStyle/>
          <a:p>
            <a:r>
              <a:rPr lang="fr-FR" dirty="0"/>
              <a:t>Pour créer de la valeur !</a:t>
            </a:r>
          </a:p>
        </p:txBody>
      </p:sp>
      <p:sp>
        <p:nvSpPr>
          <p:cNvPr id="5" name="Espace réservé du contenu 4">
            <a:extLst>
              <a:ext uri="{FF2B5EF4-FFF2-40B4-BE49-F238E27FC236}">
                <a16:creationId xmlns:a16="http://schemas.microsoft.com/office/drawing/2014/main" id="{E2CF7841-B66A-4B23-99A6-B411E933C879}"/>
              </a:ext>
            </a:extLst>
          </p:cNvPr>
          <p:cNvSpPr>
            <a:spLocks noGrp="1"/>
          </p:cNvSpPr>
          <p:nvPr>
            <p:ph sz="half" idx="1"/>
          </p:nvPr>
        </p:nvSpPr>
        <p:spPr/>
        <p:txBody>
          <a:bodyPr>
            <a:normAutofit/>
          </a:bodyPr>
          <a:lstStyle/>
          <a:p>
            <a:r>
              <a:rPr lang="fr-FR" sz="2400" dirty="0"/>
              <a:t>  L’utilisateur à des </a:t>
            </a:r>
            <a:r>
              <a:rPr lang="fr-FR" sz="2400" b="1" dirty="0"/>
              <a:t>besoins</a:t>
            </a:r>
            <a:r>
              <a:rPr lang="fr-FR" sz="2400" dirty="0"/>
              <a:t>, des </a:t>
            </a:r>
            <a:r>
              <a:rPr lang="fr-FR" sz="2400" b="1" dirty="0"/>
              <a:t>problèmes</a:t>
            </a:r>
          </a:p>
          <a:p>
            <a:r>
              <a:rPr lang="fr-FR" sz="2400" dirty="0"/>
              <a:t>  Vous proposez </a:t>
            </a:r>
            <a:r>
              <a:rPr lang="fr-FR" sz="2400" b="1" dirty="0"/>
              <a:t>LA solution la plus appropriée</a:t>
            </a:r>
            <a:r>
              <a:rPr lang="fr-FR" sz="2400" dirty="0"/>
              <a:t>, la plus accessible</a:t>
            </a:r>
          </a:p>
          <a:p>
            <a:r>
              <a:rPr lang="fr-FR" sz="2400" dirty="0"/>
              <a:t>  Vous générez une </a:t>
            </a:r>
            <a:r>
              <a:rPr lang="fr-FR" sz="2400" b="1" dirty="0"/>
              <a:t>émotion positive </a:t>
            </a:r>
            <a:r>
              <a:rPr lang="fr-FR" sz="2400" dirty="0"/>
              <a:t>à l’utilisateur</a:t>
            </a:r>
          </a:p>
          <a:p>
            <a:r>
              <a:rPr lang="fr-FR" sz="2400" dirty="0"/>
              <a:t>  Cela donne envie à l’utilisateur de devenir </a:t>
            </a:r>
            <a:r>
              <a:rPr lang="fr-FR" sz="2400" b="1" dirty="0"/>
              <a:t>client</a:t>
            </a:r>
            <a:r>
              <a:rPr lang="fr-FR" sz="2400" dirty="0"/>
              <a:t> et de </a:t>
            </a:r>
            <a:r>
              <a:rPr lang="fr-FR" sz="2400" b="1" dirty="0"/>
              <a:t>parler de vous positivement </a:t>
            </a:r>
            <a:r>
              <a:rPr lang="fr-FR" sz="2400" dirty="0"/>
              <a:t>!</a:t>
            </a:r>
          </a:p>
        </p:txBody>
      </p:sp>
    </p:spTree>
    <p:extLst>
      <p:ext uri="{BB962C8B-B14F-4D97-AF65-F5344CB8AC3E}">
        <p14:creationId xmlns:p14="http://schemas.microsoft.com/office/powerpoint/2010/main" val="7441483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41AB154-D841-4A98-90E6-9A13FDF621E3}"/>
              </a:ext>
            </a:extLst>
          </p:cNvPr>
          <p:cNvSpPr>
            <a:spLocks noGrp="1"/>
          </p:cNvSpPr>
          <p:nvPr>
            <p:ph type="title"/>
          </p:nvPr>
        </p:nvSpPr>
        <p:spPr/>
        <p:txBody>
          <a:bodyPr/>
          <a:lstStyle/>
          <a:p>
            <a:r>
              <a:rPr lang="fr-FR" dirty="0"/>
              <a:t>Attention !</a:t>
            </a:r>
          </a:p>
        </p:txBody>
      </p:sp>
      <p:sp>
        <p:nvSpPr>
          <p:cNvPr id="3" name="Espace réservé du contenu 2">
            <a:extLst>
              <a:ext uri="{FF2B5EF4-FFF2-40B4-BE49-F238E27FC236}">
                <a16:creationId xmlns:a16="http://schemas.microsoft.com/office/drawing/2014/main" id="{EF82374A-CF49-48EB-B30D-91A732B20E4C}"/>
              </a:ext>
            </a:extLst>
          </p:cNvPr>
          <p:cNvSpPr>
            <a:spLocks noGrp="1"/>
          </p:cNvSpPr>
          <p:nvPr>
            <p:ph sz="half" idx="1"/>
          </p:nvPr>
        </p:nvSpPr>
        <p:spPr/>
        <p:txBody>
          <a:bodyPr/>
          <a:lstStyle/>
          <a:p>
            <a:r>
              <a:rPr lang="fr-FR" dirty="0"/>
              <a:t>  Vous n’êtes PAS vos utilisateurs</a:t>
            </a:r>
          </a:p>
          <a:p>
            <a:r>
              <a:rPr lang="fr-FR" dirty="0"/>
              <a:t>  Vous créez pour les autres !</a:t>
            </a:r>
          </a:p>
          <a:p>
            <a:r>
              <a:rPr lang="fr-FR" dirty="0"/>
              <a:t>  Pour cela, il faut observer le monde et être attentif aux besoins des individus</a:t>
            </a:r>
          </a:p>
          <a:p>
            <a:endParaRPr lang="fr-FR" dirty="0"/>
          </a:p>
          <a:p>
            <a:r>
              <a:rPr lang="fr-FR" dirty="0"/>
              <a:t>  Ne cherchez pas à plaire à tout le monde !</a:t>
            </a:r>
          </a:p>
          <a:p>
            <a:pPr lvl="1"/>
            <a:r>
              <a:rPr lang="fr-FR" dirty="0"/>
              <a:t>  L’UX n’est pas universelle</a:t>
            </a:r>
          </a:p>
          <a:p>
            <a:endParaRPr lang="fr-FR" dirty="0"/>
          </a:p>
          <a:p>
            <a:r>
              <a:rPr lang="fr-FR" dirty="0"/>
              <a:t>  Évitez les produits tout-en-un</a:t>
            </a:r>
          </a:p>
        </p:txBody>
      </p:sp>
    </p:spTree>
    <p:extLst>
      <p:ext uri="{BB962C8B-B14F-4D97-AF65-F5344CB8AC3E}">
        <p14:creationId xmlns:p14="http://schemas.microsoft.com/office/powerpoint/2010/main" val="12153521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02FE7B1B-71F1-422D-994F-0B82C48F7982}"/>
              </a:ext>
            </a:extLst>
          </p:cNvPr>
          <p:cNvSpPr>
            <a:spLocks noGrp="1"/>
          </p:cNvSpPr>
          <p:nvPr>
            <p:ph type="title"/>
          </p:nvPr>
        </p:nvSpPr>
        <p:spPr/>
        <p:txBody>
          <a:bodyPr/>
          <a:lstStyle/>
          <a:p>
            <a:r>
              <a:rPr lang="fr-FR" dirty="0"/>
              <a:t>Comment garder une personne ?</a:t>
            </a:r>
          </a:p>
        </p:txBody>
      </p:sp>
      <p:sp>
        <p:nvSpPr>
          <p:cNvPr id="5" name="Espace réservé du texte 4">
            <a:extLst>
              <a:ext uri="{FF2B5EF4-FFF2-40B4-BE49-F238E27FC236}">
                <a16:creationId xmlns:a16="http://schemas.microsoft.com/office/drawing/2014/main" id="{A3383303-6BE8-4DE4-8EDC-EAC9CF47428F}"/>
              </a:ext>
            </a:extLst>
          </p:cNvPr>
          <p:cNvSpPr>
            <a:spLocks noGrp="1"/>
          </p:cNvSpPr>
          <p:nvPr>
            <p:ph type="body" idx="1"/>
          </p:nvPr>
        </p:nvSpPr>
        <p:spPr/>
        <p:txBody>
          <a:bodyPr/>
          <a:lstStyle/>
          <a:p>
            <a:r>
              <a:rPr lang="fr-FR" dirty="0"/>
              <a:t>Le « Hook Canvas »</a:t>
            </a:r>
          </a:p>
        </p:txBody>
      </p:sp>
    </p:spTree>
    <p:extLst>
      <p:ext uri="{BB962C8B-B14F-4D97-AF65-F5344CB8AC3E}">
        <p14:creationId xmlns:p14="http://schemas.microsoft.com/office/powerpoint/2010/main" val="13778067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Image associÃ©e">
            <a:extLst>
              <a:ext uri="{FF2B5EF4-FFF2-40B4-BE49-F238E27FC236}">
                <a16:creationId xmlns:a16="http://schemas.microsoft.com/office/drawing/2014/main" id="{F972B93B-6E16-490B-98AA-075E150EB878}"/>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1821930" y="1507252"/>
            <a:ext cx="8548140" cy="50214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17521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Exercice</a:t>
            </a:r>
            <a:endParaRPr lang="en-US" dirty="0"/>
          </a:p>
        </p:txBody>
      </p:sp>
      <p:sp>
        <p:nvSpPr>
          <p:cNvPr id="2" name="Espace réservé du contenu 1"/>
          <p:cNvSpPr>
            <a:spLocks noGrp="1"/>
          </p:cNvSpPr>
          <p:nvPr>
            <p:ph sz="half" idx="1"/>
          </p:nvPr>
        </p:nvSpPr>
        <p:spPr/>
        <p:txBody>
          <a:bodyPr>
            <a:normAutofit/>
          </a:bodyPr>
          <a:lstStyle/>
          <a:p>
            <a:r>
              <a:rPr lang="fr-FR" sz="2800" dirty="0"/>
              <a:t>  Une société de ménage cherche à réduire le temps passé à nettoyer dans les toilettes hommes sur l’ensemble des sites à sa charge.</a:t>
            </a:r>
            <a:br>
              <a:rPr lang="fr-FR" sz="2800" dirty="0"/>
            </a:br>
            <a:endParaRPr lang="fr-FR" sz="2800" dirty="0"/>
          </a:p>
          <a:p>
            <a:r>
              <a:rPr lang="fr-FR" sz="2800" dirty="0"/>
              <a:t>  Proposez une solution tenant compte des premiers principes vu sur l’UX !</a:t>
            </a:r>
          </a:p>
        </p:txBody>
      </p:sp>
    </p:spTree>
    <p:extLst>
      <p:ext uri="{BB962C8B-B14F-4D97-AF65-F5344CB8AC3E}">
        <p14:creationId xmlns:p14="http://schemas.microsoft.com/office/powerpoint/2010/main" val="32992693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en-US" dirty="0"/>
              <a:t>Des questions ?</a:t>
            </a:r>
          </a:p>
        </p:txBody>
      </p:sp>
      <p:pic>
        <p:nvPicPr>
          <p:cNvPr id="3" name="Espace réservé du contenu 2"/>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286335" y="1877925"/>
            <a:ext cx="3832225" cy="38338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518442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05925" y="3781427"/>
            <a:ext cx="2724150" cy="2857500"/>
          </a:xfrm>
          <a:prstGeom prst="rect">
            <a:avLst/>
          </a:prstGeom>
        </p:spPr>
      </p:pic>
      <p:sp>
        <p:nvSpPr>
          <p:cNvPr id="4" name="Titre 3"/>
          <p:cNvSpPr>
            <a:spLocks noGrp="1"/>
          </p:cNvSpPr>
          <p:nvPr>
            <p:ph type="title"/>
          </p:nvPr>
        </p:nvSpPr>
        <p:spPr/>
        <p:txBody>
          <a:bodyPr>
            <a:normAutofit/>
          </a:bodyPr>
          <a:lstStyle/>
          <a:p>
            <a:r>
              <a:rPr lang="en-US" dirty="0" err="1"/>
              <a:t>Objectifs</a:t>
            </a:r>
            <a:r>
              <a:rPr lang="en-US" dirty="0"/>
              <a:t> de </a:t>
            </a:r>
            <a:r>
              <a:rPr lang="en-US" dirty="0" err="1"/>
              <a:t>ce</a:t>
            </a:r>
            <a:r>
              <a:rPr lang="en-US" dirty="0"/>
              <a:t> module</a:t>
            </a:r>
          </a:p>
        </p:txBody>
      </p:sp>
      <p:sp>
        <p:nvSpPr>
          <p:cNvPr id="5" name="Espace réservé du contenu 4"/>
          <p:cNvSpPr>
            <a:spLocks noGrp="1"/>
          </p:cNvSpPr>
          <p:nvPr>
            <p:ph type="body" idx="1"/>
          </p:nvPr>
        </p:nvSpPr>
        <p:spPr/>
        <p:txBody>
          <a:bodyPr>
            <a:normAutofit/>
          </a:bodyPr>
          <a:lstStyle/>
          <a:p>
            <a:r>
              <a:rPr lang="fr-FR" sz="3200" dirty="0">
                <a:latin typeface="+mn-lt"/>
                <a:ea typeface="Segoe UI" pitchFamily="34" charset="0"/>
                <a:cs typeface="Segoe UI" pitchFamily="34" charset="0"/>
              </a:rPr>
              <a:t>Définir et comprendre l’UX</a:t>
            </a:r>
          </a:p>
          <a:p>
            <a:r>
              <a:rPr lang="fr-FR" sz="3200" dirty="0">
                <a:latin typeface="+mn-lt"/>
                <a:ea typeface="Segoe UI" pitchFamily="34" charset="0"/>
                <a:cs typeface="Segoe UI" pitchFamily="34" charset="0"/>
              </a:rPr>
              <a:t>Comprendre la mise en place d’une bonne UX</a:t>
            </a:r>
            <a:endParaRPr lang="en-US" sz="3200" dirty="0">
              <a:latin typeface="+mn-lt"/>
              <a:ea typeface="Segoe UI" pitchFamily="34" charset="0"/>
              <a:cs typeface="Segoe UI" pitchFamily="34" charset="0"/>
            </a:endParaRPr>
          </a:p>
        </p:txBody>
      </p:sp>
    </p:spTree>
    <p:extLst>
      <p:ext uri="{BB962C8B-B14F-4D97-AF65-F5344CB8AC3E}">
        <p14:creationId xmlns:p14="http://schemas.microsoft.com/office/powerpoint/2010/main" val="460294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Mise en place d’une bonne UX</a:t>
            </a:r>
            <a:endParaRPr lang="en-US" dirty="0"/>
          </a:p>
        </p:txBody>
      </p:sp>
    </p:spTree>
    <p:extLst>
      <p:ext uri="{BB962C8B-B14F-4D97-AF65-F5344CB8AC3E}">
        <p14:creationId xmlns:p14="http://schemas.microsoft.com/office/powerpoint/2010/main" val="39416431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associÃ©e">
            <a:extLst>
              <a:ext uri="{FF2B5EF4-FFF2-40B4-BE49-F238E27FC236}">
                <a16:creationId xmlns:a16="http://schemas.microsoft.com/office/drawing/2014/main" id="{C1A0771C-B332-4E76-AC3A-8F0CECA352C1}"/>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3598444" y="342020"/>
            <a:ext cx="4995112" cy="6173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81667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6" name="Picture 6" descr="RÃ©sultat de recherche d'images pour &quot;pique nic&quot;">
            <a:extLst>
              <a:ext uri="{FF2B5EF4-FFF2-40B4-BE49-F238E27FC236}">
                <a16:creationId xmlns:a16="http://schemas.microsoft.com/office/drawing/2014/main" id="{91F15315-8E29-4ED8-AE59-A1BE086D08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955" y="1651556"/>
            <a:ext cx="4694747" cy="3080928"/>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Image associÃ©e">
            <a:extLst>
              <a:ext uri="{FF2B5EF4-FFF2-40B4-BE49-F238E27FC236}">
                <a16:creationId xmlns:a16="http://schemas.microsoft.com/office/drawing/2014/main" id="{E0B32A1C-E5F9-4D05-86BA-C0F3B3201B2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tretch>
            <a:fillRect/>
          </a:stretch>
        </p:blipFill>
        <p:spPr bwMode="auto">
          <a:xfrm>
            <a:off x="3598493" y="2768600"/>
            <a:ext cx="4995014" cy="3408363"/>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RÃ©sultat de recherche d'images pour &quot;restaurant gastronomique&quot;">
            <a:extLst>
              <a:ext uri="{FF2B5EF4-FFF2-40B4-BE49-F238E27FC236}">
                <a16:creationId xmlns:a16="http://schemas.microsoft.com/office/drawing/2014/main" id="{8DD4E6E5-F673-4342-913C-E063189233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3240" y="1651556"/>
            <a:ext cx="3333750" cy="2505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3216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6"/>
                                        </p:tgtEl>
                                        <p:attrNameLst>
                                          <p:attrName>style.visibility</p:attrName>
                                        </p:attrNameLst>
                                      </p:cBhvr>
                                      <p:to>
                                        <p:strVal val="visible"/>
                                      </p:to>
                                    </p:set>
                                    <p:animEffect transition="in" filter="fade">
                                      <p:cBhvr>
                                        <p:cTn id="7" dur="500"/>
                                        <p:tgtEl>
                                          <p:spTgt spid="51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22"/>
                                        </p:tgtEl>
                                        <p:attrNameLst>
                                          <p:attrName>style.visibility</p:attrName>
                                        </p:attrNameLst>
                                      </p:cBhvr>
                                      <p:to>
                                        <p:strVal val="visible"/>
                                      </p:to>
                                    </p:set>
                                    <p:animEffect transition="in" filter="fade">
                                      <p:cBhvr>
                                        <p:cTn id="12" dur="500"/>
                                        <p:tgtEl>
                                          <p:spTgt spid="51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124"/>
                                        </p:tgtEl>
                                        <p:attrNameLst>
                                          <p:attrName>style.visibility</p:attrName>
                                        </p:attrNameLst>
                                      </p:cBhvr>
                                      <p:to>
                                        <p:strVal val="visible"/>
                                      </p:to>
                                    </p:set>
                                    <p:animEffect transition="in" filter="fade">
                                      <p:cBhvr>
                                        <p:cTn id="17"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838200" y="237756"/>
            <a:ext cx="10515600" cy="763496"/>
          </a:xfrm>
        </p:spPr>
        <p:txBody>
          <a:bodyPr/>
          <a:lstStyle/>
          <a:p>
            <a:r>
              <a:rPr lang="fr-FR" dirty="0">
                <a:solidFill>
                  <a:schemeClr val="bg1"/>
                </a:solidFill>
              </a:rPr>
              <a:t>Réflexion</a:t>
            </a:r>
            <a:endParaRPr lang="en-US" dirty="0">
              <a:solidFill>
                <a:schemeClr val="bg1"/>
              </a:solidFill>
            </a:endParaRPr>
          </a:p>
        </p:txBody>
      </p:sp>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2300" y="1356802"/>
            <a:ext cx="5347399" cy="5347399"/>
          </a:xfrm>
          <a:prstGeom prst="rect">
            <a:avLst/>
          </a:prstGeom>
        </p:spPr>
      </p:pic>
    </p:spTree>
    <p:extLst>
      <p:ext uri="{BB962C8B-B14F-4D97-AF65-F5344CB8AC3E}">
        <p14:creationId xmlns:p14="http://schemas.microsoft.com/office/powerpoint/2010/main" val="24063343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0" name="Picture 6" descr="Image associÃ©e">
            <a:extLst>
              <a:ext uri="{FF2B5EF4-FFF2-40B4-BE49-F238E27FC236}">
                <a16:creationId xmlns:a16="http://schemas.microsoft.com/office/drawing/2014/main" id="{6CA9F1EC-E179-468E-95E2-B7BF19B5F06D}"/>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1916064" y="1833647"/>
            <a:ext cx="8359871" cy="4206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48958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54DA0A-2B68-479C-B456-EB31FDBECAB9}"/>
              </a:ext>
            </a:extLst>
          </p:cNvPr>
          <p:cNvSpPr>
            <a:spLocks noGrp="1"/>
          </p:cNvSpPr>
          <p:nvPr>
            <p:ph type="title"/>
          </p:nvPr>
        </p:nvSpPr>
        <p:spPr/>
        <p:txBody>
          <a:bodyPr/>
          <a:lstStyle/>
          <a:p>
            <a:r>
              <a:rPr lang="fr-FR" dirty="0"/>
              <a:t>UX vs UI</a:t>
            </a:r>
          </a:p>
        </p:txBody>
      </p:sp>
      <p:sp>
        <p:nvSpPr>
          <p:cNvPr id="3" name="Espace réservé du texte 2">
            <a:extLst>
              <a:ext uri="{FF2B5EF4-FFF2-40B4-BE49-F238E27FC236}">
                <a16:creationId xmlns:a16="http://schemas.microsoft.com/office/drawing/2014/main" id="{BEA7FB6A-92A3-4AFF-AF5E-3454BD27CF9E}"/>
              </a:ext>
            </a:extLst>
          </p:cNvPr>
          <p:cNvSpPr>
            <a:spLocks noGrp="1"/>
          </p:cNvSpPr>
          <p:nvPr>
            <p:ph type="body" idx="1"/>
          </p:nvPr>
        </p:nvSpPr>
        <p:spPr/>
        <p:txBody>
          <a:bodyPr/>
          <a:lstStyle/>
          <a:p>
            <a:r>
              <a:rPr lang="fr-FR" dirty="0"/>
              <a:t>Explications</a:t>
            </a:r>
          </a:p>
        </p:txBody>
      </p:sp>
    </p:spTree>
    <p:extLst>
      <p:ext uri="{BB962C8B-B14F-4D97-AF65-F5344CB8AC3E}">
        <p14:creationId xmlns:p14="http://schemas.microsoft.com/office/powerpoint/2010/main" val="39184276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associÃ©e">
            <a:extLst>
              <a:ext uri="{FF2B5EF4-FFF2-40B4-BE49-F238E27FC236}">
                <a16:creationId xmlns:a16="http://schemas.microsoft.com/office/drawing/2014/main" id="{1E03B169-95F8-4F2C-B18E-D54CE6FE1288}"/>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381838" y="475456"/>
            <a:ext cx="8567787" cy="5907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48813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Ã©sultat de recherche d'images pour &quot;ux iceberg&quot;">
            <a:extLst>
              <a:ext uri="{FF2B5EF4-FFF2-40B4-BE49-F238E27FC236}">
                <a16:creationId xmlns:a16="http://schemas.microsoft.com/office/drawing/2014/main" id="{073C9FA6-317E-42F6-922C-583A9947B0FB}"/>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522514" y="288520"/>
            <a:ext cx="8365870" cy="62809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Ã©sultat de recherche d'images pour &quot;surface skeleton scope&quot;">
            <a:extLst>
              <a:ext uri="{FF2B5EF4-FFF2-40B4-BE49-F238E27FC236}">
                <a16:creationId xmlns:a16="http://schemas.microsoft.com/office/drawing/2014/main" id="{6A011E98-80AC-497C-96E0-A55F6CF31F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88384" y="2562329"/>
            <a:ext cx="3168254" cy="31602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499793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a:bodyPr>
          <a:lstStyle/>
          <a:p>
            <a:pPr fontAlgn="base"/>
            <a:r>
              <a:rPr lang="fr-FR" sz="2800" b="1" dirty="0"/>
              <a:t>  Lister l’ensemble des interactions</a:t>
            </a:r>
            <a:r>
              <a:rPr lang="fr-FR" sz="2800" dirty="0"/>
              <a:t> entre l’utilisateur et vous : site web, SAV, magasin, hotline… </a:t>
            </a:r>
            <a:br>
              <a:rPr lang="fr-FR" sz="2800" dirty="0"/>
            </a:br>
            <a:endParaRPr lang="fr-FR" sz="2800" dirty="0"/>
          </a:p>
          <a:p>
            <a:pPr fontAlgn="base"/>
            <a:r>
              <a:rPr lang="fr-FR" sz="2800" dirty="0"/>
              <a:t>  Chaque interaction est importante et permet de se faire un avis. </a:t>
            </a:r>
            <a:br>
              <a:rPr lang="fr-FR" sz="2800" dirty="0"/>
            </a:br>
            <a:endParaRPr lang="fr-FR" sz="2800" dirty="0"/>
          </a:p>
          <a:p>
            <a:pPr fontAlgn="base"/>
            <a:r>
              <a:rPr lang="fr-FR" sz="2800" dirty="0"/>
              <a:t>  Elles devront toutes être évaluées et améliorées si nécessaire.</a:t>
            </a:r>
          </a:p>
        </p:txBody>
      </p:sp>
    </p:spTree>
    <p:extLst>
      <p:ext uri="{BB962C8B-B14F-4D97-AF65-F5344CB8AC3E}">
        <p14:creationId xmlns:p14="http://schemas.microsoft.com/office/powerpoint/2010/main" val="36626667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a:bodyPr>
          <a:lstStyle/>
          <a:p>
            <a:pPr fontAlgn="base"/>
            <a:r>
              <a:rPr lang="fr-FR" sz="2800" b="1" dirty="0"/>
              <a:t>  Toujours aller à l’essentiel</a:t>
            </a:r>
            <a:r>
              <a:rPr lang="fr-FR" sz="2800" dirty="0"/>
              <a:t>. </a:t>
            </a:r>
            <a:br>
              <a:rPr lang="fr-FR" sz="2800" dirty="0"/>
            </a:br>
            <a:endParaRPr lang="fr-FR" sz="2800" dirty="0"/>
          </a:p>
          <a:p>
            <a:pPr fontAlgn="base"/>
            <a:r>
              <a:rPr lang="fr-FR" sz="2800" dirty="0"/>
              <a:t>  Enlever le surplus, l’utilisateur vient pour une bonne raison.</a:t>
            </a:r>
            <a:br>
              <a:rPr lang="fr-FR" sz="2800" dirty="0"/>
            </a:br>
            <a:r>
              <a:rPr lang="fr-FR" sz="2800" dirty="0"/>
              <a:t> </a:t>
            </a:r>
          </a:p>
          <a:p>
            <a:pPr fontAlgn="base"/>
            <a:r>
              <a:rPr lang="fr-FR" sz="2800" dirty="0"/>
              <a:t>  Il faut lui fournir ce pour quoi il est là, rapidement et facilement.</a:t>
            </a:r>
          </a:p>
        </p:txBody>
      </p:sp>
    </p:spTree>
    <p:extLst>
      <p:ext uri="{BB962C8B-B14F-4D97-AF65-F5344CB8AC3E}">
        <p14:creationId xmlns:p14="http://schemas.microsoft.com/office/powerpoint/2010/main" val="3020485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normAutofit/>
          </a:bodyPr>
          <a:lstStyle/>
          <a:p>
            <a:r>
              <a:rPr lang="en-US" dirty="0"/>
              <a:t>Plan du module</a:t>
            </a:r>
          </a:p>
        </p:txBody>
      </p:sp>
      <p:sp>
        <p:nvSpPr>
          <p:cNvPr id="5" name="Espace réservé du contenu 4"/>
          <p:cNvSpPr>
            <a:spLocks noGrp="1"/>
          </p:cNvSpPr>
          <p:nvPr>
            <p:ph type="body" idx="1"/>
          </p:nvPr>
        </p:nvSpPr>
        <p:spPr/>
        <p:txBody>
          <a:bodyPr>
            <a:normAutofit/>
          </a:bodyPr>
          <a:lstStyle/>
          <a:p>
            <a:r>
              <a:rPr lang="fr-FR" sz="2800" dirty="0">
                <a:latin typeface="+mn-lt"/>
                <a:ea typeface="Segoe UI" pitchFamily="34" charset="0"/>
                <a:cs typeface="Segoe UI" pitchFamily="34" charset="0"/>
              </a:rPr>
              <a:t>Introduction</a:t>
            </a:r>
          </a:p>
          <a:p>
            <a:r>
              <a:rPr lang="fr-FR" sz="2800" dirty="0">
                <a:latin typeface="+mn-lt"/>
                <a:ea typeface="Segoe UI" pitchFamily="34" charset="0"/>
                <a:cs typeface="Segoe UI" pitchFamily="34" charset="0"/>
              </a:rPr>
              <a:t>Mise en place d’une UX</a:t>
            </a:r>
          </a:p>
          <a:p>
            <a:r>
              <a:rPr lang="fr-FR" sz="2800" dirty="0">
                <a:latin typeface="+mn-lt"/>
                <a:ea typeface="Segoe UI" pitchFamily="34" charset="0"/>
                <a:cs typeface="Segoe UI" pitchFamily="34" charset="0"/>
              </a:rPr>
              <a:t>Comprendre les échecs</a:t>
            </a:r>
            <a:endParaRPr lang="en-US" sz="2800" dirty="0">
              <a:latin typeface="+mn-lt"/>
              <a:ea typeface="Segoe UI" pitchFamily="34" charset="0"/>
              <a:cs typeface="Segoe UI" pitchFamily="34" charset="0"/>
            </a:endParaRPr>
          </a:p>
        </p:txBody>
      </p:sp>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400" y="3740152"/>
            <a:ext cx="3911600" cy="2933700"/>
          </a:xfrm>
          <a:prstGeom prst="rect">
            <a:avLst/>
          </a:prstGeom>
        </p:spPr>
      </p:pic>
    </p:spTree>
    <p:extLst>
      <p:ext uri="{BB962C8B-B14F-4D97-AF65-F5344CB8AC3E}">
        <p14:creationId xmlns:p14="http://schemas.microsoft.com/office/powerpoint/2010/main" val="34069864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a:extLst>
              <a:ext uri="{FF2B5EF4-FFF2-40B4-BE49-F238E27FC236}">
                <a16:creationId xmlns:a16="http://schemas.microsoft.com/office/drawing/2014/main" id="{B4A4A1E9-7594-4814-BF68-40E8E078FAE0}"/>
              </a:ext>
            </a:extLst>
          </p:cNvPr>
          <p:cNvPicPr>
            <a:picLocks noGrp="1" noChangeAspect="1"/>
          </p:cNvPicPr>
          <p:nvPr>
            <p:ph sz="half" idx="1"/>
          </p:nvPr>
        </p:nvPicPr>
        <p:blipFill>
          <a:blip r:embed="rId2"/>
          <a:stretch>
            <a:fillRect/>
          </a:stretch>
        </p:blipFill>
        <p:spPr>
          <a:xfrm>
            <a:off x="984743" y="1507254"/>
            <a:ext cx="10222513" cy="5011354"/>
          </a:xfrm>
          <a:prstGeom prst="rect">
            <a:avLst/>
          </a:prstGeom>
        </p:spPr>
      </p:pic>
    </p:spTree>
    <p:extLst>
      <p:ext uri="{BB962C8B-B14F-4D97-AF65-F5344CB8AC3E}">
        <p14:creationId xmlns:p14="http://schemas.microsoft.com/office/powerpoint/2010/main" val="22297844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a:bodyPr>
          <a:lstStyle/>
          <a:p>
            <a:pPr fontAlgn="base"/>
            <a:r>
              <a:rPr lang="fr-FR" sz="2800" dirty="0"/>
              <a:t>  Il faut </a:t>
            </a:r>
            <a:r>
              <a:rPr lang="fr-FR" sz="2800" b="1" dirty="0"/>
              <a:t>de la simplicité et de la clarté</a:t>
            </a:r>
            <a:r>
              <a:rPr lang="fr-FR" sz="2800" dirty="0"/>
              <a:t> : le fonctionnement doit paraître naturel.</a:t>
            </a:r>
          </a:p>
          <a:p>
            <a:pPr fontAlgn="base"/>
            <a:endParaRPr lang="fr-FR" sz="2800" dirty="0"/>
          </a:p>
          <a:p>
            <a:pPr fontAlgn="base"/>
            <a:r>
              <a:rPr lang="fr-FR" sz="2800" b="1" dirty="0"/>
              <a:t>  Bien connaître le public visé</a:t>
            </a:r>
            <a:r>
              <a:rPr lang="fr-FR" sz="2800" dirty="0"/>
              <a:t>. Questionner, observer l’utilisateur dans l’environnement et lui faire réaliser des tests pour pointer les défauts.</a:t>
            </a:r>
          </a:p>
        </p:txBody>
      </p:sp>
    </p:spTree>
    <p:extLst>
      <p:ext uri="{BB962C8B-B14F-4D97-AF65-F5344CB8AC3E}">
        <p14:creationId xmlns:p14="http://schemas.microsoft.com/office/powerpoint/2010/main" val="21920349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a:extLst>
              <a:ext uri="{FF2B5EF4-FFF2-40B4-BE49-F238E27FC236}">
                <a16:creationId xmlns:a16="http://schemas.microsoft.com/office/drawing/2014/main" id="{1BE809AA-7AC8-41A4-8965-439EF33E47F1}"/>
              </a:ext>
            </a:extLst>
          </p:cNvPr>
          <p:cNvPicPr>
            <a:picLocks noGrp="1" noChangeAspect="1"/>
          </p:cNvPicPr>
          <p:nvPr>
            <p:ph sz="half" idx="1"/>
          </p:nvPr>
        </p:nvPicPr>
        <p:blipFill>
          <a:blip r:embed="rId2"/>
          <a:stretch>
            <a:fillRect/>
          </a:stretch>
        </p:blipFill>
        <p:spPr>
          <a:xfrm>
            <a:off x="878797" y="1446963"/>
            <a:ext cx="10434405" cy="5104562"/>
          </a:xfrm>
          <a:prstGeom prst="rect">
            <a:avLst/>
          </a:prstGeom>
        </p:spPr>
      </p:pic>
    </p:spTree>
    <p:extLst>
      <p:ext uri="{BB962C8B-B14F-4D97-AF65-F5344CB8AC3E}">
        <p14:creationId xmlns:p14="http://schemas.microsoft.com/office/powerpoint/2010/main" val="14290423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a:bodyPr>
          <a:lstStyle/>
          <a:p>
            <a:pPr fontAlgn="base"/>
            <a:r>
              <a:rPr lang="fr-FR" sz="2800" dirty="0"/>
              <a:t>  Il faut </a:t>
            </a:r>
            <a:r>
              <a:rPr lang="fr-FR" sz="2800" b="1" dirty="0"/>
              <a:t>éduquer l’utilisateur pour une bonne prise en main</a:t>
            </a:r>
            <a:r>
              <a:rPr lang="fr-FR" sz="2800" dirty="0"/>
              <a:t> (tutoriels, signalétique, etc…). </a:t>
            </a:r>
            <a:br>
              <a:rPr lang="fr-FR" sz="2800" dirty="0"/>
            </a:br>
            <a:endParaRPr lang="fr-FR" sz="2800" dirty="0"/>
          </a:p>
          <a:p>
            <a:pPr fontAlgn="base"/>
            <a:r>
              <a:rPr lang="fr-FR" sz="2800" dirty="0"/>
              <a:t>  Un utilisateur qui vient pour la première fois ne doit pas se sentir perdu, mais doit savoir ce qu’il fait.</a:t>
            </a:r>
          </a:p>
        </p:txBody>
      </p:sp>
    </p:spTree>
    <p:extLst>
      <p:ext uri="{BB962C8B-B14F-4D97-AF65-F5344CB8AC3E}">
        <p14:creationId xmlns:p14="http://schemas.microsoft.com/office/powerpoint/2010/main" val="15614468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a:bodyPr>
          <a:lstStyle/>
          <a:p>
            <a:pPr fontAlgn="base"/>
            <a:r>
              <a:rPr lang="fr-FR" sz="2800" b="1" dirty="0"/>
              <a:t>  Faire attention au cycle de vie de l’utilisateur</a:t>
            </a:r>
            <a:r>
              <a:rPr lang="fr-FR" sz="2800" dirty="0"/>
              <a:t> : premier contact, première utilisation, utilisation régulière, utilisation passionnée. </a:t>
            </a:r>
            <a:br>
              <a:rPr lang="fr-FR" sz="2800" dirty="0"/>
            </a:br>
            <a:endParaRPr lang="fr-FR" sz="2800" dirty="0"/>
          </a:p>
          <a:p>
            <a:pPr fontAlgn="base"/>
            <a:r>
              <a:rPr lang="fr-FR" sz="2800" dirty="0"/>
              <a:t>  Chaque type d’utilisateur doit avoir un produit qui lui correspond et qui propose un visage adapté à son niveau de connaissance.</a:t>
            </a:r>
          </a:p>
        </p:txBody>
      </p:sp>
    </p:spTree>
    <p:extLst>
      <p:ext uri="{BB962C8B-B14F-4D97-AF65-F5344CB8AC3E}">
        <p14:creationId xmlns:p14="http://schemas.microsoft.com/office/powerpoint/2010/main" val="40416016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a:bodyPr>
          <a:lstStyle/>
          <a:p>
            <a:pPr fontAlgn="base"/>
            <a:r>
              <a:rPr lang="fr-FR" sz="2800" b="1" dirty="0"/>
              <a:t>  Récompenser les plus passionnés</a:t>
            </a:r>
            <a:r>
              <a:rPr lang="fr-FR" sz="2800" dirty="0"/>
              <a:t>. </a:t>
            </a:r>
            <a:br>
              <a:rPr lang="fr-FR" sz="2800" dirty="0"/>
            </a:br>
            <a:endParaRPr lang="fr-FR" sz="2800" dirty="0"/>
          </a:p>
          <a:p>
            <a:pPr fontAlgn="base"/>
            <a:r>
              <a:rPr lang="fr-FR" sz="2800" dirty="0"/>
              <a:t>  Quand on s’investit aux côtés d’une entreprise, ou que l’on est fidèle à un produit, il est gratifiant de se sentir remercié pour cela.</a:t>
            </a:r>
          </a:p>
        </p:txBody>
      </p:sp>
    </p:spTree>
    <p:extLst>
      <p:ext uri="{BB962C8B-B14F-4D97-AF65-F5344CB8AC3E}">
        <p14:creationId xmlns:p14="http://schemas.microsoft.com/office/powerpoint/2010/main" val="35615816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a:bodyPr>
          <a:lstStyle/>
          <a:p>
            <a:pPr fontAlgn="base"/>
            <a:r>
              <a:rPr lang="fr-FR" sz="2800" b="1" dirty="0"/>
              <a:t>  Connaître la raison du départ d’un utilisateur</a:t>
            </a:r>
            <a:r>
              <a:rPr lang="fr-FR" sz="2800" dirty="0"/>
              <a:t> et mettre en place des solutions pour les prévenir.</a:t>
            </a:r>
            <a:br>
              <a:rPr lang="fr-FR" sz="2800" dirty="0"/>
            </a:br>
            <a:endParaRPr lang="fr-FR" sz="2800" dirty="0"/>
          </a:p>
          <a:p>
            <a:pPr fontAlgn="base"/>
            <a:r>
              <a:rPr lang="fr-FR" sz="2800" b="1" dirty="0"/>
              <a:t>  Éviter la frustration</a:t>
            </a:r>
            <a:r>
              <a:rPr lang="fr-FR" sz="2800" dirty="0"/>
              <a:t>. Il n’y a pas pire pour faire fuir un utilisateur. </a:t>
            </a:r>
            <a:br>
              <a:rPr lang="fr-FR" sz="2800" dirty="0"/>
            </a:br>
            <a:endParaRPr lang="fr-FR" sz="2800" dirty="0"/>
          </a:p>
          <a:p>
            <a:pPr fontAlgn="base"/>
            <a:r>
              <a:rPr lang="fr-FR" sz="2800" dirty="0"/>
              <a:t>  Face à une situation où il se sent désemparé, l’utilisateur aura tendance à s’en aller, ce qu’il faut à tout prix éviter.</a:t>
            </a:r>
          </a:p>
          <a:p>
            <a:pPr fontAlgn="base"/>
            <a:endParaRPr lang="fr-FR" sz="2800" dirty="0"/>
          </a:p>
        </p:txBody>
      </p:sp>
    </p:spTree>
    <p:extLst>
      <p:ext uri="{BB962C8B-B14F-4D97-AF65-F5344CB8AC3E}">
        <p14:creationId xmlns:p14="http://schemas.microsoft.com/office/powerpoint/2010/main" val="33321947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lnSpcReduction="10000"/>
          </a:bodyPr>
          <a:lstStyle/>
          <a:p>
            <a:pPr fontAlgn="base"/>
            <a:r>
              <a:rPr lang="fr-FR" sz="2800" b="1" dirty="0"/>
              <a:t>  Proposer une aide à portée de main</a:t>
            </a:r>
            <a:r>
              <a:rPr lang="fr-FR" sz="2800" dirty="0"/>
              <a:t>, simple de compréhension et d’utilisation.</a:t>
            </a:r>
            <a:br>
              <a:rPr lang="fr-FR" sz="2800" dirty="0"/>
            </a:br>
            <a:endParaRPr lang="fr-FR" sz="2800" dirty="0"/>
          </a:p>
          <a:p>
            <a:pPr fontAlgn="base"/>
            <a:r>
              <a:rPr lang="fr-FR" sz="2800" dirty="0"/>
              <a:t>  La personne doit </a:t>
            </a:r>
            <a:r>
              <a:rPr lang="fr-FR" sz="2800" b="1" dirty="0"/>
              <a:t>avoir un sentiment de contrôle sur ce qu’elle fait</a:t>
            </a:r>
            <a:r>
              <a:rPr lang="fr-FR" sz="2800" dirty="0"/>
              <a:t>. </a:t>
            </a:r>
            <a:br>
              <a:rPr lang="fr-FR" sz="2800" dirty="0"/>
            </a:br>
            <a:endParaRPr lang="fr-FR" sz="2800" dirty="0"/>
          </a:p>
          <a:p>
            <a:pPr fontAlgn="base"/>
            <a:r>
              <a:rPr lang="fr-FR" sz="2800" dirty="0"/>
              <a:t>  Le client ne doit jamais avoir l’impression que des choses sont faites sans son consentement ou qu’il va se retrouver à accepter des choses dont il n’a pas connaissance.</a:t>
            </a:r>
          </a:p>
          <a:p>
            <a:pPr fontAlgn="base"/>
            <a:endParaRPr lang="fr-FR" sz="2800" dirty="0"/>
          </a:p>
        </p:txBody>
      </p:sp>
    </p:spTree>
    <p:extLst>
      <p:ext uri="{BB962C8B-B14F-4D97-AF65-F5344CB8AC3E}">
        <p14:creationId xmlns:p14="http://schemas.microsoft.com/office/powerpoint/2010/main" val="25444589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a:bodyPr>
          <a:lstStyle/>
          <a:p>
            <a:pPr fontAlgn="base"/>
            <a:r>
              <a:rPr lang="fr-FR" sz="2800" b="1" dirty="0"/>
              <a:t>  Mettre en place des systèmes d’amélioration continue et d’innovation</a:t>
            </a:r>
            <a:r>
              <a:rPr lang="fr-FR" sz="2800" dirty="0"/>
              <a:t>.</a:t>
            </a:r>
            <a:br>
              <a:rPr lang="fr-FR" sz="2800" dirty="0"/>
            </a:br>
            <a:endParaRPr lang="fr-FR" sz="2800" dirty="0"/>
          </a:p>
          <a:p>
            <a:pPr fontAlgn="base"/>
            <a:r>
              <a:rPr lang="fr-FR" sz="2800" b="1" dirty="0"/>
              <a:t>  Simplifier au maximum</a:t>
            </a:r>
            <a:r>
              <a:rPr lang="fr-FR" sz="2800" dirty="0"/>
              <a:t> tous les processus impliquant une intervention de l’utilisateur (ex : retour d’un produit).</a:t>
            </a:r>
          </a:p>
        </p:txBody>
      </p:sp>
    </p:spTree>
    <p:extLst>
      <p:ext uri="{BB962C8B-B14F-4D97-AF65-F5344CB8AC3E}">
        <p14:creationId xmlns:p14="http://schemas.microsoft.com/office/powerpoint/2010/main" val="13602041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Processus</a:t>
            </a:r>
            <a:endParaRPr lang="en-US" dirty="0"/>
          </a:p>
        </p:txBody>
      </p:sp>
      <p:sp>
        <p:nvSpPr>
          <p:cNvPr id="2" name="Espace réservé du contenu 1"/>
          <p:cNvSpPr>
            <a:spLocks noGrp="1"/>
          </p:cNvSpPr>
          <p:nvPr>
            <p:ph sz="half" idx="1"/>
          </p:nvPr>
        </p:nvSpPr>
        <p:spPr/>
        <p:txBody>
          <a:bodyPr>
            <a:normAutofit/>
          </a:bodyPr>
          <a:lstStyle/>
          <a:p>
            <a:pPr fontAlgn="base"/>
            <a:r>
              <a:rPr lang="fr-FR" sz="2800" dirty="0"/>
              <a:t>  Il est important de </a:t>
            </a:r>
            <a:r>
              <a:rPr lang="fr-FR" sz="2800" b="1" dirty="0"/>
              <a:t>faire ce que l’on dit</a:t>
            </a:r>
            <a:r>
              <a:rPr lang="fr-FR" sz="2800" dirty="0"/>
              <a:t>. </a:t>
            </a:r>
            <a:br>
              <a:rPr lang="fr-FR" sz="2800" dirty="0"/>
            </a:br>
            <a:endParaRPr lang="fr-FR" sz="2800" dirty="0"/>
          </a:p>
          <a:p>
            <a:pPr fontAlgn="base"/>
            <a:r>
              <a:rPr lang="fr-FR" sz="2800" dirty="0"/>
              <a:t>  L’utilisateur ne doit pas se sentir trahi.</a:t>
            </a:r>
            <a:br>
              <a:rPr lang="fr-FR" sz="2800" dirty="0"/>
            </a:br>
            <a:endParaRPr lang="fr-FR" sz="2800" dirty="0"/>
          </a:p>
          <a:p>
            <a:pPr fontAlgn="base"/>
            <a:r>
              <a:rPr lang="fr-FR" sz="2800" b="1" dirty="0"/>
              <a:t>  Protéger son utilisateur et ses informations</a:t>
            </a:r>
            <a:r>
              <a:rPr lang="fr-FR" sz="2800" dirty="0"/>
              <a:t>. </a:t>
            </a:r>
            <a:br>
              <a:rPr lang="fr-FR" sz="2800" dirty="0"/>
            </a:br>
            <a:endParaRPr lang="fr-FR" sz="2800" dirty="0"/>
          </a:p>
          <a:p>
            <a:pPr fontAlgn="base"/>
            <a:r>
              <a:rPr lang="fr-FR" sz="2800" dirty="0"/>
              <a:t>  Une relation de confiance est nécessaire.</a:t>
            </a:r>
          </a:p>
        </p:txBody>
      </p:sp>
    </p:spTree>
    <p:extLst>
      <p:ext uri="{BB962C8B-B14F-4D97-AF65-F5344CB8AC3E}">
        <p14:creationId xmlns:p14="http://schemas.microsoft.com/office/powerpoint/2010/main" val="3021511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Introduction</a:t>
            </a:r>
            <a:endParaRPr lang="en-US" dirty="0"/>
          </a:p>
        </p:txBody>
      </p:sp>
    </p:spTree>
    <p:extLst>
      <p:ext uri="{BB962C8B-B14F-4D97-AF65-F5344CB8AC3E}">
        <p14:creationId xmlns:p14="http://schemas.microsoft.com/office/powerpoint/2010/main" val="197658196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en-US" dirty="0"/>
              <a:t>Des questions ?</a:t>
            </a:r>
          </a:p>
        </p:txBody>
      </p:sp>
      <p:pic>
        <p:nvPicPr>
          <p:cNvPr id="3" name="Espace réservé du contenu 2"/>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286335" y="1877925"/>
            <a:ext cx="3832225" cy="38338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24782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Comprendre les échecs</a:t>
            </a:r>
            <a:endParaRPr lang="en-US" dirty="0"/>
          </a:p>
        </p:txBody>
      </p:sp>
    </p:spTree>
    <p:extLst>
      <p:ext uri="{BB962C8B-B14F-4D97-AF65-F5344CB8AC3E}">
        <p14:creationId xmlns:p14="http://schemas.microsoft.com/office/powerpoint/2010/main" val="13300514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838200" y="230280"/>
            <a:ext cx="10515600" cy="763496"/>
          </a:xfrm>
        </p:spPr>
        <p:txBody>
          <a:bodyPr/>
          <a:lstStyle/>
          <a:p>
            <a:r>
              <a:rPr lang="fr-FR" dirty="0">
                <a:solidFill>
                  <a:schemeClr val="bg1"/>
                </a:solidFill>
              </a:rPr>
              <a:t>Google </a:t>
            </a:r>
            <a:r>
              <a:rPr lang="fr-FR" dirty="0" err="1">
                <a:solidFill>
                  <a:schemeClr val="bg1"/>
                </a:solidFill>
              </a:rPr>
              <a:t>Wave</a:t>
            </a:r>
            <a:r>
              <a:rPr lang="fr-FR" dirty="0">
                <a:solidFill>
                  <a:schemeClr val="bg1"/>
                </a:solidFill>
              </a:rPr>
              <a:t> (2009)</a:t>
            </a:r>
            <a:endParaRPr lang="en-US" dirty="0">
              <a:solidFill>
                <a:schemeClr val="bg1"/>
              </a:solidFill>
            </a:endParaRPr>
          </a:p>
        </p:txBody>
      </p:sp>
      <p:sp>
        <p:nvSpPr>
          <p:cNvPr id="6" name="Espace réservé du contenu 5"/>
          <p:cNvSpPr>
            <a:spLocks noGrp="1"/>
          </p:cNvSpPr>
          <p:nvPr>
            <p:ph sz="half" idx="1"/>
          </p:nvPr>
        </p:nvSpPr>
        <p:spPr>
          <a:xfrm>
            <a:off x="838200" y="5153818"/>
            <a:ext cx="10515600" cy="3408363"/>
          </a:xfrm>
        </p:spPr>
        <p:txBody>
          <a:bodyPr>
            <a:normAutofit/>
          </a:bodyPr>
          <a:lstStyle/>
          <a:p>
            <a:r>
              <a:rPr lang="fr-FR" sz="2400" dirty="0"/>
              <a:t>  Lancer en 2009. Conscience du raté en 2010. </a:t>
            </a:r>
          </a:p>
          <a:p>
            <a:r>
              <a:rPr lang="fr-FR" sz="2400" dirty="0"/>
              <a:t>  Mort en 2012.</a:t>
            </a:r>
          </a:p>
          <a:p>
            <a:r>
              <a:rPr lang="fr-FR" sz="2400" dirty="0"/>
              <a:t>  Le but augmenter la collaboration (messagerie / travail collaboratif)</a:t>
            </a:r>
            <a:endParaRPr lang="en-US" sz="2400" dirty="0"/>
          </a:p>
        </p:txBody>
      </p:sp>
      <p:pic>
        <p:nvPicPr>
          <p:cNvPr id="5" name="Imag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7749" y="1525984"/>
            <a:ext cx="5243635" cy="3408363"/>
          </a:xfrm>
          <a:prstGeom prst="rect">
            <a:avLst/>
          </a:prstGeom>
        </p:spPr>
      </p:pic>
    </p:spTree>
    <p:extLst>
      <p:ext uri="{BB962C8B-B14F-4D97-AF65-F5344CB8AC3E}">
        <p14:creationId xmlns:p14="http://schemas.microsoft.com/office/powerpoint/2010/main" val="26342284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a:xfrm>
            <a:off x="838200" y="204912"/>
            <a:ext cx="10515600" cy="763496"/>
          </a:xfrm>
        </p:spPr>
        <p:txBody>
          <a:bodyPr/>
          <a:lstStyle/>
          <a:p>
            <a:r>
              <a:rPr lang="fr-FR" dirty="0">
                <a:solidFill>
                  <a:schemeClr val="bg1"/>
                </a:solidFill>
              </a:rPr>
              <a:t>Nokia N-Gage</a:t>
            </a:r>
            <a:endParaRPr lang="en-US" dirty="0">
              <a:solidFill>
                <a:schemeClr val="bg1"/>
              </a:solidFill>
            </a:endParaRPr>
          </a:p>
        </p:txBody>
      </p:sp>
      <p:sp>
        <p:nvSpPr>
          <p:cNvPr id="6" name="Espace réservé du contenu 5"/>
          <p:cNvSpPr>
            <a:spLocks noGrp="1"/>
          </p:cNvSpPr>
          <p:nvPr>
            <p:ph sz="half" idx="1"/>
          </p:nvPr>
        </p:nvSpPr>
        <p:spPr>
          <a:xfrm>
            <a:off x="838200" y="4275513"/>
            <a:ext cx="10515600" cy="2468188"/>
          </a:xfrm>
        </p:spPr>
        <p:txBody>
          <a:bodyPr>
            <a:noAutofit/>
          </a:bodyPr>
          <a:lstStyle/>
          <a:p>
            <a:pPr lvl="0" fontAlgn="base"/>
            <a:r>
              <a:rPr lang="fr-FR" altLang="en-US" sz="2400" dirty="0"/>
              <a:t>  Nokia N-Gage est un des exemples les plus célèbres de défauts de conception . </a:t>
            </a:r>
          </a:p>
          <a:p>
            <a:pPr lvl="1" fontAlgn="base"/>
            <a:r>
              <a:rPr lang="fr-FR" altLang="en-US" sz="2000" dirty="0"/>
              <a:t>  Une idée brillante : un téléphone combiné avec une console de jeu (iPhone) </a:t>
            </a:r>
          </a:p>
          <a:p>
            <a:pPr lvl="1" fontAlgn="base"/>
            <a:r>
              <a:rPr lang="fr-FR" altLang="en-US" sz="2000" dirty="0"/>
              <a:t>  Une conception maladroite</a:t>
            </a:r>
          </a:p>
          <a:p>
            <a:pPr lvl="2" fontAlgn="base"/>
            <a:r>
              <a:rPr lang="fr-FR" altLang="en-US" sz="2000" dirty="0"/>
              <a:t>  Pour changer le jeu vous avez besoin de retirer la batterie.</a:t>
            </a:r>
          </a:p>
          <a:p>
            <a:pPr lvl="2" fontAlgn="base"/>
            <a:r>
              <a:rPr lang="fr-FR" altLang="en-US" sz="2000" dirty="0"/>
              <a:t>  Haut parleur et microphone ont été placés sur un côté du téléphone .</a:t>
            </a:r>
          </a:p>
        </p:txBody>
      </p:sp>
      <p:pic>
        <p:nvPicPr>
          <p:cNvPr id="11" name="Imag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1012" y="1408343"/>
            <a:ext cx="5109975" cy="2810487"/>
          </a:xfrm>
          <a:prstGeom prst="rect">
            <a:avLst/>
          </a:prstGeom>
        </p:spPr>
      </p:pic>
    </p:spTree>
    <p:extLst>
      <p:ext uri="{BB962C8B-B14F-4D97-AF65-F5344CB8AC3E}">
        <p14:creationId xmlns:p14="http://schemas.microsoft.com/office/powerpoint/2010/main" val="34456346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ollercoaster">
            <a:extLst>
              <a:ext uri="{FF2B5EF4-FFF2-40B4-BE49-F238E27FC236}">
                <a16:creationId xmlns:a16="http://schemas.microsoft.com/office/drawing/2014/main" id="{99BFA635-FC9C-40D9-9F07-0ED1F1AFF5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791" y="1398431"/>
            <a:ext cx="2565753" cy="45669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hich direction?">
            <a:extLst>
              <a:ext uri="{FF2B5EF4-FFF2-40B4-BE49-F238E27FC236}">
                <a16:creationId xmlns:a16="http://schemas.microsoft.com/office/drawing/2014/main" id="{F38D4C7B-3023-49C7-BDAE-EF0E3E020D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5577" y="2110155"/>
            <a:ext cx="3426289" cy="4566976"/>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 3">
            <a:extLst>
              <a:ext uri="{FF2B5EF4-FFF2-40B4-BE49-F238E27FC236}">
                <a16:creationId xmlns:a16="http://schemas.microsoft.com/office/drawing/2014/main" id="{B78702F7-FE25-45D9-AB19-43C11B2ACF84}"/>
              </a:ext>
            </a:extLst>
          </p:cNvPr>
          <p:cNvPicPr>
            <a:picLocks noChangeAspect="1"/>
          </p:cNvPicPr>
          <p:nvPr/>
        </p:nvPicPr>
        <p:blipFill>
          <a:blip r:embed="rId4"/>
          <a:stretch>
            <a:fillRect/>
          </a:stretch>
        </p:blipFill>
        <p:spPr>
          <a:xfrm>
            <a:off x="5661634" y="1398431"/>
            <a:ext cx="3347919" cy="4595411"/>
          </a:xfrm>
          <a:prstGeom prst="rect">
            <a:avLst/>
          </a:prstGeom>
        </p:spPr>
      </p:pic>
      <p:pic>
        <p:nvPicPr>
          <p:cNvPr id="5" name="Image 4">
            <a:extLst>
              <a:ext uri="{FF2B5EF4-FFF2-40B4-BE49-F238E27FC236}">
                <a16:creationId xmlns:a16="http://schemas.microsoft.com/office/drawing/2014/main" id="{953C2F2B-A7DE-438A-B48D-1A61935D5C2A}"/>
              </a:ext>
            </a:extLst>
          </p:cNvPr>
          <p:cNvPicPr>
            <a:picLocks noChangeAspect="1"/>
          </p:cNvPicPr>
          <p:nvPr/>
        </p:nvPicPr>
        <p:blipFill>
          <a:blip r:embed="rId5"/>
          <a:stretch>
            <a:fillRect/>
          </a:stretch>
        </p:blipFill>
        <p:spPr>
          <a:xfrm>
            <a:off x="8574297" y="2110155"/>
            <a:ext cx="3332999" cy="4566535"/>
          </a:xfrm>
          <a:prstGeom prst="rect">
            <a:avLst/>
          </a:prstGeom>
        </p:spPr>
      </p:pic>
      <p:sp>
        <p:nvSpPr>
          <p:cNvPr id="8" name="Titre 3">
            <a:extLst>
              <a:ext uri="{FF2B5EF4-FFF2-40B4-BE49-F238E27FC236}">
                <a16:creationId xmlns:a16="http://schemas.microsoft.com/office/drawing/2014/main" id="{3765198F-5A33-480C-8DE2-C3CE296BC611}"/>
              </a:ext>
            </a:extLst>
          </p:cNvPr>
          <p:cNvSpPr>
            <a:spLocks noGrp="1"/>
          </p:cNvSpPr>
          <p:nvPr>
            <p:ph type="title"/>
          </p:nvPr>
        </p:nvSpPr>
        <p:spPr>
          <a:xfrm>
            <a:off x="838200" y="204912"/>
            <a:ext cx="10515600" cy="763496"/>
          </a:xfrm>
        </p:spPr>
        <p:txBody>
          <a:bodyPr/>
          <a:lstStyle/>
          <a:p>
            <a:r>
              <a:rPr lang="fr-FR" dirty="0">
                <a:solidFill>
                  <a:schemeClr val="bg1"/>
                </a:solidFill>
              </a:rPr>
              <a:t>UX Fails</a:t>
            </a:r>
            <a:endParaRPr lang="en-US" dirty="0">
              <a:solidFill>
                <a:schemeClr val="bg1"/>
              </a:solidFill>
            </a:endParaRPr>
          </a:p>
        </p:txBody>
      </p:sp>
      <p:pic>
        <p:nvPicPr>
          <p:cNvPr id="6" name="Image 5">
            <a:extLst>
              <a:ext uri="{FF2B5EF4-FFF2-40B4-BE49-F238E27FC236}">
                <a16:creationId xmlns:a16="http://schemas.microsoft.com/office/drawing/2014/main" id="{F22A07D4-F766-49DE-84CD-99C558733520}"/>
              </a:ext>
            </a:extLst>
          </p:cNvPr>
          <p:cNvPicPr>
            <a:picLocks noChangeAspect="1"/>
          </p:cNvPicPr>
          <p:nvPr/>
        </p:nvPicPr>
        <p:blipFill>
          <a:blip r:embed="rId6"/>
          <a:stretch>
            <a:fillRect/>
          </a:stretch>
        </p:blipFill>
        <p:spPr>
          <a:xfrm>
            <a:off x="952949" y="1518665"/>
            <a:ext cx="3812678" cy="5057981"/>
          </a:xfrm>
          <a:prstGeom prst="rect">
            <a:avLst/>
          </a:prstGeom>
        </p:spPr>
      </p:pic>
      <p:pic>
        <p:nvPicPr>
          <p:cNvPr id="7" name="Image 6">
            <a:extLst>
              <a:ext uri="{FF2B5EF4-FFF2-40B4-BE49-F238E27FC236}">
                <a16:creationId xmlns:a16="http://schemas.microsoft.com/office/drawing/2014/main" id="{BD81D9B1-2E21-4EF1-BD39-FBDA89BADE59}"/>
              </a:ext>
            </a:extLst>
          </p:cNvPr>
          <p:cNvPicPr>
            <a:picLocks noChangeAspect="1"/>
          </p:cNvPicPr>
          <p:nvPr/>
        </p:nvPicPr>
        <p:blipFill>
          <a:blip r:embed="rId7"/>
          <a:stretch>
            <a:fillRect/>
          </a:stretch>
        </p:blipFill>
        <p:spPr>
          <a:xfrm>
            <a:off x="6927873" y="1518665"/>
            <a:ext cx="4425927" cy="5052334"/>
          </a:xfrm>
          <a:prstGeom prst="rect">
            <a:avLst/>
          </a:prstGeom>
        </p:spPr>
      </p:pic>
    </p:spTree>
    <p:extLst>
      <p:ext uri="{BB962C8B-B14F-4D97-AF65-F5344CB8AC3E}">
        <p14:creationId xmlns:p14="http://schemas.microsoft.com/office/powerpoint/2010/main" val="4042489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0-#ppt_w/2"/>
                                          </p:val>
                                        </p:tav>
                                        <p:tav tm="100000">
                                          <p:val>
                                            <p:strVal val="#ppt_x"/>
                                          </p:val>
                                        </p:tav>
                                      </p:tavLst>
                                    </p:anim>
                                    <p:anim calcmode="lin" valueType="num">
                                      <p:cBhvr additive="base">
                                        <p:cTn id="8" dur="500" fill="hold"/>
                                        <p:tgtEl>
                                          <p:spTgt spid="102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28"/>
                                        </p:tgtEl>
                                        <p:attrNameLst>
                                          <p:attrName>style.visibility</p:attrName>
                                        </p:attrNameLst>
                                      </p:cBhvr>
                                      <p:to>
                                        <p:strVal val="visible"/>
                                      </p:to>
                                    </p:set>
                                    <p:anim calcmode="lin" valueType="num">
                                      <p:cBhvr additive="base">
                                        <p:cTn id="13" dur="500" fill="hold"/>
                                        <p:tgtEl>
                                          <p:spTgt spid="1028"/>
                                        </p:tgtEl>
                                        <p:attrNameLst>
                                          <p:attrName>ppt_x</p:attrName>
                                        </p:attrNameLst>
                                      </p:cBhvr>
                                      <p:tavLst>
                                        <p:tav tm="0">
                                          <p:val>
                                            <p:strVal val="#ppt_x"/>
                                          </p:val>
                                        </p:tav>
                                        <p:tav tm="100000">
                                          <p:val>
                                            <p:strVal val="#ppt_x"/>
                                          </p:val>
                                        </p:tav>
                                      </p:tavLst>
                                    </p:anim>
                                    <p:anim calcmode="lin" valueType="num">
                                      <p:cBhvr additive="base">
                                        <p:cTn id="14"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1+#ppt_w/2"/>
                                          </p:val>
                                        </p:tav>
                                        <p:tav tm="100000">
                                          <p:val>
                                            <p:strVal val="#ppt_x"/>
                                          </p:val>
                                        </p:tav>
                                      </p:tavLst>
                                    </p:anim>
                                    <p:anim calcmode="lin" valueType="num">
                                      <p:cBhvr additive="base">
                                        <p:cTn id="26"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7" presetClass="entr" presetSubtype="0" fill="hold"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1000"/>
                                        <p:tgtEl>
                                          <p:spTgt spid="7"/>
                                        </p:tgtEl>
                                      </p:cBhvr>
                                    </p:animEffect>
                                    <p:anim calcmode="lin" valueType="num">
                                      <p:cBhvr>
                                        <p:cTn id="39" dur="1000" fill="hold"/>
                                        <p:tgtEl>
                                          <p:spTgt spid="7"/>
                                        </p:tgtEl>
                                        <p:attrNameLst>
                                          <p:attrName>ppt_x</p:attrName>
                                        </p:attrNameLst>
                                      </p:cBhvr>
                                      <p:tavLst>
                                        <p:tav tm="0">
                                          <p:val>
                                            <p:strVal val="#ppt_x"/>
                                          </p:val>
                                        </p:tav>
                                        <p:tav tm="100000">
                                          <p:val>
                                            <p:strVal val="#ppt_x"/>
                                          </p:val>
                                        </p:tav>
                                      </p:tavLst>
                                    </p:anim>
                                    <p:anim calcmode="lin" valueType="num">
                                      <p:cBhvr>
                                        <p:cTn id="4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Exemples</a:t>
            </a:r>
          </a:p>
        </p:txBody>
      </p:sp>
      <p:sp>
        <p:nvSpPr>
          <p:cNvPr id="3" name="Espace réservé du contenu 2"/>
          <p:cNvSpPr>
            <a:spLocks noGrp="1"/>
          </p:cNvSpPr>
          <p:nvPr>
            <p:ph sz="half" idx="1"/>
          </p:nvPr>
        </p:nvSpPr>
        <p:spPr>
          <a:xfrm>
            <a:off x="825500" y="2768599"/>
            <a:ext cx="5270500" cy="3408363"/>
          </a:xfrm>
        </p:spPr>
        <p:txBody>
          <a:bodyPr/>
          <a:lstStyle/>
          <a:p>
            <a:r>
              <a:rPr lang="fr-FR" dirty="0">
                <a:hlinkClick r:id="rId2"/>
              </a:rPr>
              <a:t>https://fr.pinterest.com/pin/AZhqIaKVdVnxiHiDgbOnb812g8FyLJfIZ0JFUf2nb4U_qJUC9YNb64M/</a:t>
            </a:r>
            <a:endParaRPr lang="fr-FR" dirty="0"/>
          </a:p>
          <a:p>
            <a:pPr>
              <a:buNone/>
            </a:pPr>
            <a:endParaRPr lang="fr-FR" dirty="0"/>
          </a:p>
        </p:txBody>
      </p:sp>
      <p:pic>
        <p:nvPicPr>
          <p:cNvPr id="80898" name="Picture 2" descr="#UXfail When your users have to think more than 5 seconds about a simple choice, you are doing something wrong.: "/>
          <p:cNvPicPr>
            <a:picLocks noChangeAspect="1" noChangeArrowheads="1"/>
          </p:cNvPicPr>
          <p:nvPr/>
        </p:nvPicPr>
        <p:blipFill>
          <a:blip r:embed="rId3"/>
          <a:srcRect/>
          <a:stretch>
            <a:fillRect/>
          </a:stretch>
        </p:blipFill>
        <p:spPr bwMode="auto">
          <a:xfrm>
            <a:off x="7058027" y="1603461"/>
            <a:ext cx="3152775" cy="4729163"/>
          </a:xfrm>
          <a:prstGeom prst="rect">
            <a:avLst/>
          </a:prstGeom>
          <a:noFill/>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en-US" dirty="0"/>
              <a:t>Des questions ?</a:t>
            </a:r>
          </a:p>
        </p:txBody>
      </p:sp>
      <p:pic>
        <p:nvPicPr>
          <p:cNvPr id="3" name="Espace réservé du contenu 2"/>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286335" y="1877925"/>
            <a:ext cx="3832225" cy="383381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5206771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Réflexion</a:t>
            </a:r>
            <a:endParaRPr lang="en-US" dirty="0"/>
          </a:p>
        </p:txBody>
      </p:sp>
    </p:spTree>
    <p:extLst>
      <p:ext uri="{BB962C8B-B14F-4D97-AF65-F5344CB8AC3E}">
        <p14:creationId xmlns:p14="http://schemas.microsoft.com/office/powerpoint/2010/main" val="204816581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en-US" dirty="0" err="1"/>
              <a:t>Exercice</a:t>
            </a:r>
            <a:endParaRPr lang="en-US" dirty="0"/>
          </a:p>
        </p:txBody>
      </p:sp>
      <p:sp>
        <p:nvSpPr>
          <p:cNvPr id="5" name="Espace réservé du contenu 4"/>
          <p:cNvSpPr>
            <a:spLocks noGrp="1"/>
          </p:cNvSpPr>
          <p:nvPr>
            <p:ph sz="half" idx="1"/>
          </p:nvPr>
        </p:nvSpPr>
        <p:spPr/>
        <p:txBody>
          <a:bodyPr>
            <a:normAutofit/>
          </a:bodyPr>
          <a:lstStyle/>
          <a:p>
            <a:r>
              <a:rPr lang="fr-FR" sz="2800" dirty="0"/>
              <a:t>  Trouvez un succès et un échec (d’un point de vu UX).</a:t>
            </a:r>
          </a:p>
          <a:p>
            <a:r>
              <a:rPr lang="fr-FR" sz="2800" dirty="0"/>
              <a:t>  Analysez et expliquez pourquoi selon vous il s’agit d’un succès ou d’un échec.</a:t>
            </a:r>
          </a:p>
          <a:p>
            <a:endParaRPr lang="fr-FR" sz="2800" dirty="0"/>
          </a:p>
          <a:p>
            <a:endParaRPr lang="fr-FR" sz="2800" dirty="0"/>
          </a:p>
          <a:p>
            <a:pPr>
              <a:buNone/>
            </a:pPr>
            <a:r>
              <a:rPr lang="fr-FR" sz="2800" i="1" dirty="0"/>
              <a:t>Tous les sujets doivent être différent donc </a:t>
            </a:r>
            <a:r>
              <a:rPr lang="fr-FR" sz="2800" i="1"/>
              <a:t>concertez vous.</a:t>
            </a:r>
            <a:endParaRPr lang="fr-FR" sz="2800" i="1" dirty="0"/>
          </a:p>
        </p:txBody>
      </p:sp>
    </p:spTree>
    <p:extLst>
      <p:ext uri="{BB962C8B-B14F-4D97-AF65-F5344CB8AC3E}">
        <p14:creationId xmlns:p14="http://schemas.microsoft.com/office/powerpoint/2010/main" val="215498905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19296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a:extLst>
              <a:ext uri="{FF2B5EF4-FFF2-40B4-BE49-F238E27FC236}">
                <a16:creationId xmlns:a16="http://schemas.microsoft.com/office/drawing/2014/main" id="{A92E8CF6-B6A3-4B61-A856-4011C6C3B57A}"/>
              </a:ext>
            </a:extLst>
          </p:cNvPr>
          <p:cNvSpPr>
            <a:spLocks noGrp="1"/>
          </p:cNvSpPr>
          <p:nvPr>
            <p:ph type="title"/>
          </p:nvPr>
        </p:nvSpPr>
        <p:spPr/>
        <p:txBody>
          <a:bodyPr/>
          <a:lstStyle/>
          <a:p>
            <a:r>
              <a:rPr lang="fr-FR" dirty="0"/>
              <a:t>Réflexion</a:t>
            </a:r>
          </a:p>
        </p:txBody>
      </p:sp>
      <p:sp>
        <p:nvSpPr>
          <p:cNvPr id="4" name="Espace réservé du contenu 3">
            <a:extLst>
              <a:ext uri="{FF2B5EF4-FFF2-40B4-BE49-F238E27FC236}">
                <a16:creationId xmlns:a16="http://schemas.microsoft.com/office/drawing/2014/main" id="{A7617558-533A-4959-8062-77D58C93874F}"/>
              </a:ext>
            </a:extLst>
          </p:cNvPr>
          <p:cNvSpPr>
            <a:spLocks noGrp="1"/>
          </p:cNvSpPr>
          <p:nvPr>
            <p:ph sz="half" idx="1"/>
          </p:nvPr>
        </p:nvSpPr>
        <p:spPr>
          <a:xfrm>
            <a:off x="838200" y="2768599"/>
            <a:ext cx="10515600" cy="609601"/>
          </a:xfrm>
        </p:spPr>
        <p:txBody>
          <a:bodyPr>
            <a:normAutofit/>
          </a:bodyPr>
          <a:lstStyle/>
          <a:p>
            <a:pPr>
              <a:buBlip>
                <a:blip r:embed="rId3">
                  <a:extLst>
                    <a:ext uri="{96DAC541-7B7A-43D3-8B79-37D633B846F1}">
                      <asvg:svgBlip xmlns:asvg="http://schemas.microsoft.com/office/drawing/2016/SVG/main" r:embed="rId4"/>
                    </a:ext>
                  </a:extLst>
                </a:blip>
              </a:buBlip>
            </a:pPr>
            <a:r>
              <a:rPr lang="fr-FR" sz="2800" dirty="0"/>
              <a:t>  D’où vient le succès d’un produit ?</a:t>
            </a:r>
          </a:p>
          <a:p>
            <a:endParaRPr lang="fr-FR" sz="2800" dirty="0"/>
          </a:p>
          <a:p>
            <a:endParaRPr lang="fr-FR" sz="2800" dirty="0"/>
          </a:p>
          <a:p>
            <a:endParaRPr lang="fr-FR" sz="2800" dirty="0"/>
          </a:p>
          <a:p>
            <a:endParaRPr lang="fr-FR" sz="2800" dirty="0"/>
          </a:p>
        </p:txBody>
      </p:sp>
      <p:sp>
        <p:nvSpPr>
          <p:cNvPr id="7" name="ZoneTexte 6">
            <a:extLst>
              <a:ext uri="{FF2B5EF4-FFF2-40B4-BE49-F238E27FC236}">
                <a16:creationId xmlns:a16="http://schemas.microsoft.com/office/drawing/2014/main" id="{0125DEA5-F4BE-4F21-8F13-5B01AF8C49F8}"/>
              </a:ext>
            </a:extLst>
          </p:cNvPr>
          <p:cNvSpPr txBox="1"/>
          <p:nvPr/>
        </p:nvSpPr>
        <p:spPr>
          <a:xfrm>
            <a:off x="965200" y="3378200"/>
            <a:ext cx="10388600" cy="1446550"/>
          </a:xfrm>
          <a:prstGeom prst="rect">
            <a:avLst/>
          </a:prstGeom>
          <a:noFill/>
        </p:spPr>
        <p:txBody>
          <a:bodyPr wrap="square" numCol="2" rtlCol="0">
            <a:spAutoFit/>
          </a:bodyPr>
          <a:lstStyle/>
          <a:p>
            <a:pPr marL="800100" lvl="1" indent="-342900">
              <a:buBlip>
                <a:blip r:embed="rId3">
                  <a:extLst>
                    <a:ext uri="{96DAC541-7B7A-43D3-8B79-37D633B846F1}">
                      <asvg:svgBlip xmlns:asvg="http://schemas.microsoft.com/office/drawing/2016/SVG/main" r:embed="rId4"/>
                    </a:ext>
                  </a:extLst>
                </a:blip>
              </a:buBlip>
            </a:pPr>
            <a:r>
              <a:rPr lang="fr-FR" sz="2200" dirty="0">
                <a:solidFill>
                  <a:srgbClr val="E6334C"/>
                </a:solidFill>
              </a:rPr>
              <a:t>De son prix ?</a:t>
            </a:r>
          </a:p>
          <a:p>
            <a:pPr marL="800100" lvl="1" indent="-342900">
              <a:buBlip>
                <a:blip r:embed="rId3">
                  <a:extLst>
                    <a:ext uri="{96DAC541-7B7A-43D3-8B79-37D633B846F1}">
                      <asvg:svgBlip xmlns:asvg="http://schemas.microsoft.com/office/drawing/2016/SVG/main" r:embed="rId4"/>
                    </a:ext>
                  </a:extLst>
                </a:blip>
              </a:buBlip>
            </a:pPr>
            <a:r>
              <a:rPr lang="fr-FR" sz="2200" dirty="0">
                <a:solidFill>
                  <a:srgbClr val="E6334C"/>
                </a:solidFill>
              </a:rPr>
              <a:t>D’une idée révolutionnaire ?</a:t>
            </a:r>
          </a:p>
          <a:p>
            <a:pPr marL="800100" lvl="1" indent="-342900">
              <a:buBlip>
                <a:blip r:embed="rId3">
                  <a:extLst>
                    <a:ext uri="{96DAC541-7B7A-43D3-8B79-37D633B846F1}">
                      <asvg:svgBlip xmlns:asvg="http://schemas.microsoft.com/office/drawing/2016/SVG/main" r:embed="rId4"/>
                    </a:ext>
                  </a:extLst>
                </a:blip>
              </a:buBlip>
            </a:pPr>
            <a:endParaRPr lang="fr-FR" sz="2200" dirty="0">
              <a:solidFill>
                <a:srgbClr val="E6334C"/>
              </a:solidFill>
            </a:endParaRPr>
          </a:p>
          <a:p>
            <a:pPr marL="800100" lvl="1" indent="-342900">
              <a:buBlip>
                <a:blip r:embed="rId3">
                  <a:extLst>
                    <a:ext uri="{96DAC541-7B7A-43D3-8B79-37D633B846F1}">
                      <asvg:svgBlip xmlns:asvg="http://schemas.microsoft.com/office/drawing/2016/SVG/main" r:embed="rId4"/>
                    </a:ext>
                  </a:extLst>
                </a:blip>
              </a:buBlip>
            </a:pPr>
            <a:endParaRPr lang="fr-FR" sz="2200" dirty="0">
              <a:solidFill>
                <a:srgbClr val="E6334C"/>
              </a:solidFill>
            </a:endParaRPr>
          </a:p>
          <a:p>
            <a:pPr marL="800100" lvl="1" indent="-342900">
              <a:buBlip>
                <a:blip r:embed="rId3">
                  <a:extLst>
                    <a:ext uri="{96DAC541-7B7A-43D3-8B79-37D633B846F1}">
                      <asvg:svgBlip xmlns:asvg="http://schemas.microsoft.com/office/drawing/2016/SVG/main" r:embed="rId4"/>
                    </a:ext>
                  </a:extLst>
                </a:blip>
              </a:buBlip>
            </a:pPr>
            <a:r>
              <a:rPr lang="fr-FR" sz="2200" dirty="0">
                <a:solidFill>
                  <a:srgbClr val="E6334C"/>
                </a:solidFill>
              </a:rPr>
              <a:t>D’un engouement ?</a:t>
            </a:r>
          </a:p>
          <a:p>
            <a:pPr marL="800100" lvl="1" indent="-342900">
              <a:buBlip>
                <a:blip r:embed="rId3">
                  <a:extLst>
                    <a:ext uri="{96DAC541-7B7A-43D3-8B79-37D633B846F1}">
                      <asvg:svgBlip xmlns:asvg="http://schemas.microsoft.com/office/drawing/2016/SVG/main" r:embed="rId4"/>
                    </a:ext>
                  </a:extLst>
                </a:blip>
              </a:buBlip>
            </a:pPr>
            <a:r>
              <a:rPr lang="fr-FR" sz="2200" dirty="0">
                <a:solidFill>
                  <a:srgbClr val="E6334C"/>
                </a:solidFill>
              </a:rPr>
              <a:t>De caractéristiques techniques ?</a:t>
            </a:r>
          </a:p>
          <a:p>
            <a:pPr marL="342900" indent="-342900" algn="ctr">
              <a:buBlip>
                <a:blip r:embed="rId3">
                  <a:extLst>
                    <a:ext uri="{96DAC541-7B7A-43D3-8B79-37D633B846F1}">
                      <asvg:svgBlip xmlns:asvg="http://schemas.microsoft.com/office/drawing/2016/SVG/main" r:embed="rId4"/>
                    </a:ext>
                  </a:extLst>
                </a:blip>
              </a:buBlip>
            </a:pPr>
            <a:endParaRPr lang="fr-FR" sz="2200" dirty="0">
              <a:solidFill>
                <a:srgbClr val="E6334C"/>
              </a:solidFill>
              <a:latin typeface="+mj-lt"/>
            </a:endParaRPr>
          </a:p>
        </p:txBody>
      </p:sp>
      <p:sp>
        <p:nvSpPr>
          <p:cNvPr id="8" name="ZoneTexte 7">
            <a:extLst>
              <a:ext uri="{FF2B5EF4-FFF2-40B4-BE49-F238E27FC236}">
                <a16:creationId xmlns:a16="http://schemas.microsoft.com/office/drawing/2014/main" id="{9D77D817-BAF2-4B30-8E7F-2B63EA6E8F9A}"/>
              </a:ext>
            </a:extLst>
          </p:cNvPr>
          <p:cNvSpPr txBox="1"/>
          <p:nvPr/>
        </p:nvSpPr>
        <p:spPr>
          <a:xfrm>
            <a:off x="838200" y="4824750"/>
            <a:ext cx="10388600" cy="954107"/>
          </a:xfrm>
          <a:prstGeom prst="rect">
            <a:avLst/>
          </a:prstGeom>
          <a:noFill/>
        </p:spPr>
        <p:txBody>
          <a:bodyPr wrap="square" rtlCol="0">
            <a:spAutoFit/>
          </a:bodyPr>
          <a:lstStyle/>
          <a:p>
            <a:pPr marL="457200" indent="-457200">
              <a:buBlip>
                <a:blip r:embed="rId3">
                  <a:extLst>
                    <a:ext uri="{96DAC541-7B7A-43D3-8B79-37D633B846F1}">
                      <asvg:svgBlip xmlns:asvg="http://schemas.microsoft.com/office/drawing/2016/SVG/main" r:embed="rId4"/>
                    </a:ext>
                  </a:extLst>
                </a:blip>
              </a:buBlip>
            </a:pPr>
            <a:r>
              <a:rPr lang="fr-FR" sz="2800" dirty="0"/>
              <a:t>Principalement du ressenti utilisateur, de la notion de différenciation. </a:t>
            </a:r>
            <a:endParaRPr lang="fr-FR" sz="2800" dirty="0">
              <a:solidFill>
                <a:srgbClr val="40BFF0"/>
              </a:solidFill>
              <a:latin typeface="+mj-lt"/>
            </a:endParaRPr>
          </a:p>
        </p:txBody>
      </p:sp>
    </p:spTree>
    <p:extLst>
      <p:ext uri="{BB962C8B-B14F-4D97-AF65-F5344CB8AC3E}">
        <p14:creationId xmlns:p14="http://schemas.microsoft.com/office/powerpoint/2010/main" val="1167316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anim calcmode="lin" valueType="num">
                                      <p:cBhvr additive="base">
                                        <p:cTn id="19" dur="500" fill="hold"/>
                                        <p:tgtEl>
                                          <p:spTgt spid="7">
                                            <p:txEl>
                                              <p:pRg st="4" end="4"/>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7">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nodeType="clickEffect">
                                  <p:stCondLst>
                                    <p:cond delay="0"/>
                                  </p:stCondLst>
                                  <p:childTnLst>
                                    <p:set>
                                      <p:cBhvr>
                                        <p:cTn id="24" dur="1" fill="hold">
                                          <p:stCondLst>
                                            <p:cond delay="0"/>
                                          </p:stCondLst>
                                        </p:cTn>
                                        <p:tgtEl>
                                          <p:spTgt spid="7">
                                            <p:txEl>
                                              <p:pRg st="5" end="5"/>
                                            </p:txEl>
                                          </p:spTgt>
                                        </p:tgtEl>
                                        <p:attrNameLst>
                                          <p:attrName>style.visibility</p:attrName>
                                        </p:attrNameLst>
                                      </p:cBhvr>
                                      <p:to>
                                        <p:strVal val="visible"/>
                                      </p:to>
                                    </p:set>
                                    <p:anim calcmode="lin" valueType="num">
                                      <p:cBhvr additive="base">
                                        <p:cTn id="25" dur="500" fill="hold"/>
                                        <p:tgtEl>
                                          <p:spTgt spid="7">
                                            <p:txEl>
                                              <p:pRg st="5" end="5"/>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7">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1000"/>
                                        <p:tgtEl>
                                          <p:spTgt spid="8">
                                            <p:txEl>
                                              <p:pRg st="0" end="0"/>
                                            </p:txEl>
                                          </p:spTgt>
                                        </p:tgtEl>
                                      </p:cBhvr>
                                    </p:animEffect>
                                    <p:anim calcmode="lin" valueType="num">
                                      <p:cBhvr>
                                        <p:cTn id="3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3"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lstStyle/>
          <a:p>
            <a:r>
              <a:rPr lang="fr-FR" dirty="0"/>
              <a:t>L’expérience utilisateur</a:t>
            </a:r>
            <a:endParaRPr lang="en-US" dirty="0"/>
          </a:p>
        </p:txBody>
      </p:sp>
      <p:sp>
        <p:nvSpPr>
          <p:cNvPr id="5" name="Espace réservé du contenu 4"/>
          <p:cNvSpPr>
            <a:spLocks noGrp="1"/>
          </p:cNvSpPr>
          <p:nvPr>
            <p:ph sz="half" idx="1"/>
          </p:nvPr>
        </p:nvSpPr>
        <p:spPr/>
        <p:txBody>
          <a:bodyPr/>
          <a:lstStyle/>
          <a:p>
            <a:pPr>
              <a:buBlip>
                <a:blip r:embed="rId3">
                  <a:extLst>
                    <a:ext uri="{96DAC541-7B7A-43D3-8B79-37D633B846F1}">
                      <asvg:svgBlip xmlns:asvg="http://schemas.microsoft.com/office/drawing/2016/SVG/main" r:embed="rId4"/>
                    </a:ext>
                  </a:extLst>
                </a:blip>
              </a:buBlip>
            </a:pPr>
            <a:r>
              <a:rPr lang="fr-FR" sz="2800" dirty="0">
                <a:latin typeface="+mn-lt"/>
                <a:ea typeface="Segoe UI" pitchFamily="34" charset="0"/>
                <a:cs typeface="Segoe UI" pitchFamily="34" charset="0"/>
              </a:rPr>
              <a:t>  Ensemble de paramètres ayant pour but de donner l’envie de revenir et de rester fidèle à un utilisateur.</a:t>
            </a:r>
          </a:p>
          <a:p>
            <a:pPr>
              <a:buBlip>
                <a:blip r:embed="rId3">
                  <a:extLst>
                    <a:ext uri="{96DAC541-7B7A-43D3-8B79-37D633B846F1}">
                      <asvg:svgBlip xmlns:asvg="http://schemas.microsoft.com/office/drawing/2016/SVG/main" r:embed="rId4"/>
                    </a:ext>
                  </a:extLst>
                </a:blip>
              </a:buBlip>
            </a:pPr>
            <a:endParaRPr lang="fr-FR" sz="2800" dirty="0">
              <a:latin typeface="+mn-lt"/>
              <a:ea typeface="Segoe UI" pitchFamily="34" charset="0"/>
              <a:cs typeface="Segoe UI" pitchFamily="34" charset="0"/>
            </a:endParaRPr>
          </a:p>
          <a:p>
            <a:pPr>
              <a:buBlip>
                <a:blip r:embed="rId3">
                  <a:extLst>
                    <a:ext uri="{96DAC541-7B7A-43D3-8B79-37D633B846F1}">
                      <asvg:svgBlip xmlns:asvg="http://schemas.microsoft.com/office/drawing/2016/SVG/main" r:embed="rId4"/>
                    </a:ext>
                  </a:extLst>
                </a:blip>
              </a:buBlip>
            </a:pPr>
            <a:r>
              <a:rPr lang="fr-FR" sz="2800" dirty="0">
                <a:latin typeface="+mn-lt"/>
                <a:ea typeface="Segoe UI" pitchFamily="34" charset="0"/>
                <a:cs typeface="Segoe UI" pitchFamily="34" charset="0"/>
              </a:rPr>
              <a:t>  Clef de la réussite d’une entreprise reconnue.</a:t>
            </a:r>
          </a:p>
        </p:txBody>
      </p:sp>
    </p:spTree>
    <p:extLst>
      <p:ext uri="{BB962C8B-B14F-4D97-AF65-F5344CB8AC3E}">
        <p14:creationId xmlns:p14="http://schemas.microsoft.com/office/powerpoint/2010/main" val="842383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a:normAutofit/>
          </a:bodyPr>
          <a:lstStyle/>
          <a:p>
            <a:r>
              <a:rPr lang="fr-FR" dirty="0"/>
              <a:t>Définition</a:t>
            </a:r>
            <a:endParaRPr lang="en-US" dirty="0"/>
          </a:p>
        </p:txBody>
      </p:sp>
      <p:sp>
        <p:nvSpPr>
          <p:cNvPr id="5" name="Espace réservé du contenu 4"/>
          <p:cNvSpPr>
            <a:spLocks noGrp="1"/>
          </p:cNvSpPr>
          <p:nvPr>
            <p:ph sz="half" idx="1"/>
          </p:nvPr>
        </p:nvSpPr>
        <p:spPr/>
        <p:txBody>
          <a:bodyPr>
            <a:normAutofit lnSpcReduction="10000"/>
          </a:bodyPr>
          <a:lstStyle/>
          <a:p>
            <a:pPr marL="0" indent="0">
              <a:buNone/>
            </a:pPr>
            <a:r>
              <a:rPr lang="fr-FR" sz="2800" dirty="0">
                <a:latin typeface="+mn-lt"/>
                <a:ea typeface="Segoe UI" pitchFamily="34" charset="0"/>
                <a:cs typeface="Segoe UI" pitchFamily="34" charset="0"/>
              </a:rPr>
              <a:t>L'expérience utilisateur (en anglais, </a:t>
            </a:r>
            <a:r>
              <a:rPr lang="fr-FR" sz="2800" b="1" dirty="0">
                <a:latin typeface="+mn-lt"/>
                <a:ea typeface="Segoe UI" pitchFamily="34" charset="0"/>
                <a:cs typeface="Segoe UI" pitchFamily="34" charset="0"/>
              </a:rPr>
              <a:t>user </a:t>
            </a:r>
            <a:r>
              <a:rPr lang="fr-FR" sz="2800" b="1" dirty="0" err="1">
                <a:latin typeface="+mn-lt"/>
                <a:ea typeface="Segoe UI" pitchFamily="34" charset="0"/>
                <a:cs typeface="Segoe UI" pitchFamily="34" charset="0"/>
              </a:rPr>
              <a:t>experience</a:t>
            </a:r>
            <a:r>
              <a:rPr lang="fr-FR" sz="2800" dirty="0">
                <a:latin typeface="+mn-lt"/>
                <a:ea typeface="Segoe UI" pitchFamily="34" charset="0"/>
                <a:cs typeface="Segoe UI" pitchFamily="34" charset="0"/>
              </a:rPr>
              <a:t>, souvent abrégé en UX) est un terme des années 2000 qui tente de qualifier le résultat (bénéfice) et le ressenti de l'utilisateur (expérience) lors d'une manipulation (utilisation provisoire ou récurrente) d'un objet fonctionnel ou d'une interface homme-machine (via une interface utilisateur) de manière heuristique par un ensemble de facteurs.</a:t>
            </a:r>
          </a:p>
          <a:p>
            <a:endParaRPr lang="fr-FR" sz="2800" dirty="0">
              <a:latin typeface="+mn-lt"/>
              <a:ea typeface="Segoe UI" pitchFamily="34" charset="0"/>
              <a:cs typeface="Segoe UI" pitchFamily="34" charset="0"/>
            </a:endParaRPr>
          </a:p>
          <a:p>
            <a:pPr marL="0" indent="0" algn="ctr">
              <a:buNone/>
            </a:pPr>
            <a:r>
              <a:rPr lang="en-US" sz="2800" dirty="0">
                <a:latin typeface="+mn-lt"/>
                <a:ea typeface="Segoe UI" pitchFamily="34" charset="0"/>
                <a:cs typeface="Segoe UI" pitchFamily="34" charset="0"/>
                <a:hlinkClick r:id="rId3"/>
              </a:rPr>
              <a:t>What the fuck is UX Design</a:t>
            </a:r>
            <a:endParaRPr lang="fr-FR" sz="2800" dirty="0">
              <a:latin typeface="+mn-lt"/>
              <a:ea typeface="Segoe UI" pitchFamily="34" charset="0"/>
              <a:cs typeface="Segoe UI" pitchFamily="34" charset="0"/>
            </a:endParaRPr>
          </a:p>
          <a:p>
            <a:endParaRPr lang="fr-FR" sz="2800" dirty="0">
              <a:latin typeface="+mn-lt"/>
              <a:ea typeface="Segoe UI" pitchFamily="34" charset="0"/>
              <a:cs typeface="Segoe UI" pitchFamily="34" charset="0"/>
            </a:endParaRPr>
          </a:p>
        </p:txBody>
      </p:sp>
    </p:spTree>
    <p:extLst>
      <p:ext uri="{BB962C8B-B14F-4D97-AF65-F5344CB8AC3E}">
        <p14:creationId xmlns:p14="http://schemas.microsoft.com/office/powerpoint/2010/main" val="2512763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UX ou Ergonomie ?</a:t>
            </a:r>
          </a:p>
        </p:txBody>
      </p:sp>
      <p:sp>
        <p:nvSpPr>
          <p:cNvPr id="3" name="Espace réservé du contenu 2"/>
          <p:cNvSpPr>
            <a:spLocks noGrp="1"/>
          </p:cNvSpPr>
          <p:nvPr>
            <p:ph sz="half" idx="1"/>
          </p:nvPr>
        </p:nvSpPr>
        <p:spPr/>
        <p:txBody>
          <a:bodyPr>
            <a:noAutofit/>
          </a:bodyPr>
          <a:lstStyle/>
          <a:p>
            <a:pPr>
              <a:buBlip>
                <a:blip r:embed="rId3">
                  <a:extLst>
                    <a:ext uri="{96DAC541-7B7A-43D3-8B79-37D633B846F1}">
                      <asvg:svgBlip xmlns:asvg="http://schemas.microsoft.com/office/drawing/2016/SVG/main" r:embed="rId4"/>
                    </a:ext>
                  </a:extLst>
                </a:blip>
              </a:buBlip>
            </a:pPr>
            <a:r>
              <a:rPr lang="fr-FR" sz="2000" b="1" dirty="0"/>
              <a:t>  Utile (</a:t>
            </a:r>
            <a:r>
              <a:rPr lang="fr-FR" sz="2000" b="1" dirty="0" err="1"/>
              <a:t>Useful</a:t>
            </a:r>
            <a:r>
              <a:rPr lang="fr-FR" sz="2000" b="1" dirty="0"/>
              <a:t>)</a:t>
            </a:r>
          </a:p>
          <a:p>
            <a:pPr>
              <a:buBlip>
                <a:blip r:embed="rId3">
                  <a:extLst>
                    <a:ext uri="{96DAC541-7B7A-43D3-8B79-37D633B846F1}">
                      <asvg:svgBlip xmlns:asvg="http://schemas.microsoft.com/office/drawing/2016/SVG/main" r:embed="rId4"/>
                    </a:ext>
                  </a:extLst>
                </a:blip>
              </a:buBlip>
            </a:pPr>
            <a:r>
              <a:rPr lang="fr-FR" sz="2000" b="1" dirty="0"/>
              <a:t>  Utilisable (Usable)</a:t>
            </a:r>
          </a:p>
          <a:p>
            <a:pPr>
              <a:buBlip>
                <a:blip r:embed="rId3">
                  <a:extLst>
                    <a:ext uri="{96DAC541-7B7A-43D3-8B79-37D633B846F1}">
                      <asvg:svgBlip xmlns:asvg="http://schemas.microsoft.com/office/drawing/2016/SVG/main" r:embed="rId4"/>
                    </a:ext>
                  </a:extLst>
                </a:blip>
              </a:buBlip>
            </a:pPr>
            <a:r>
              <a:rPr lang="fr-FR" sz="2000" b="1" dirty="0"/>
              <a:t>  Accessible (Accessible)</a:t>
            </a:r>
          </a:p>
          <a:p>
            <a:pPr>
              <a:buBlip>
                <a:blip r:embed="rId3">
                  <a:extLst>
                    <a:ext uri="{96DAC541-7B7A-43D3-8B79-37D633B846F1}">
                      <asvg:svgBlip xmlns:asvg="http://schemas.microsoft.com/office/drawing/2016/SVG/main" r:embed="rId4"/>
                    </a:ext>
                  </a:extLst>
                </a:blip>
              </a:buBlip>
            </a:pPr>
            <a:r>
              <a:rPr lang="fr-FR" sz="2000" dirty="0"/>
              <a:t>  Attractif (</a:t>
            </a:r>
            <a:r>
              <a:rPr lang="fr-FR" sz="2000" dirty="0" err="1"/>
              <a:t>Desirable</a:t>
            </a:r>
            <a:r>
              <a:rPr lang="fr-FR" sz="2000" dirty="0"/>
              <a:t>)</a:t>
            </a:r>
          </a:p>
          <a:p>
            <a:pPr>
              <a:buBlip>
                <a:blip r:embed="rId3">
                  <a:extLst>
                    <a:ext uri="{96DAC541-7B7A-43D3-8B79-37D633B846F1}">
                      <asvg:svgBlip xmlns:asvg="http://schemas.microsoft.com/office/drawing/2016/SVG/main" r:embed="rId4"/>
                    </a:ext>
                  </a:extLst>
                </a:blip>
              </a:buBlip>
            </a:pPr>
            <a:r>
              <a:rPr lang="fr-FR" sz="2000" dirty="0"/>
              <a:t>  Trouvable (</a:t>
            </a:r>
            <a:r>
              <a:rPr lang="fr-FR" sz="2000" dirty="0" err="1"/>
              <a:t>Findable</a:t>
            </a:r>
            <a:r>
              <a:rPr lang="fr-FR" sz="2000" dirty="0"/>
              <a:t>)</a:t>
            </a:r>
          </a:p>
          <a:p>
            <a:pPr>
              <a:buBlip>
                <a:blip r:embed="rId3">
                  <a:extLst>
                    <a:ext uri="{96DAC541-7B7A-43D3-8B79-37D633B846F1}">
                      <asvg:svgBlip xmlns:asvg="http://schemas.microsoft.com/office/drawing/2016/SVG/main" r:embed="rId4"/>
                    </a:ext>
                  </a:extLst>
                </a:blip>
              </a:buBlip>
            </a:pPr>
            <a:r>
              <a:rPr lang="fr-FR" sz="2000" dirty="0"/>
              <a:t>  </a:t>
            </a:r>
            <a:r>
              <a:rPr lang="fr-FR" sz="2000" dirty="0" err="1"/>
              <a:t>Credible</a:t>
            </a:r>
            <a:r>
              <a:rPr lang="fr-FR" sz="2000" dirty="0"/>
              <a:t> (</a:t>
            </a:r>
            <a:r>
              <a:rPr lang="fr-FR" sz="2000" dirty="0" err="1"/>
              <a:t>Credible</a:t>
            </a:r>
            <a:r>
              <a:rPr lang="fr-FR" sz="2000" dirty="0"/>
              <a:t>)</a:t>
            </a:r>
          </a:p>
          <a:p>
            <a:pPr>
              <a:buNone/>
            </a:pPr>
            <a:endParaRPr lang="fr-FR" sz="2000" dirty="0"/>
          </a:p>
          <a:p>
            <a:pPr>
              <a:buNone/>
            </a:pPr>
            <a:r>
              <a:rPr lang="fr-FR" sz="2000" dirty="0"/>
              <a:t>Cet ensemble de qualités permet de fortement augmenter la valeur globale de notre logiciel.</a:t>
            </a:r>
          </a:p>
          <a:p>
            <a:pPr>
              <a:buNone/>
            </a:pPr>
            <a:endParaRPr lang="fr-FR" sz="2000" dirty="0"/>
          </a:p>
        </p:txBody>
      </p:sp>
      <p:pic>
        <p:nvPicPr>
          <p:cNvPr id="3074" name="Picture 2" descr="The User Experience Honeycomb — par Peter Morville"/>
          <p:cNvPicPr>
            <a:picLocks noChangeAspect="1" noChangeArrowheads="1"/>
          </p:cNvPicPr>
          <p:nvPr/>
        </p:nvPicPr>
        <p:blipFill>
          <a:blip r:embed="rId5"/>
          <a:srcRect/>
          <a:stretch>
            <a:fillRect/>
          </a:stretch>
        </p:blipFill>
        <p:spPr bwMode="auto">
          <a:xfrm>
            <a:off x="7318790" y="1831260"/>
            <a:ext cx="3349211" cy="3349212"/>
          </a:xfrm>
          <a:prstGeom prst="rect">
            <a:avLst/>
          </a:prstGeom>
          <a:noFill/>
        </p:spPr>
      </p:pic>
    </p:spTree>
  </p:cSld>
  <p:clrMapOvr>
    <a:masterClrMapping/>
  </p:clrMapOvr>
</p:sld>
</file>

<file path=ppt/theme/theme1.xml><?xml version="1.0" encoding="utf-8"?>
<a:theme xmlns:a="http://schemas.openxmlformats.org/drawingml/2006/main" name="Thème Office">
  <a:themeElements>
    <a:clrScheme name="Custom 3">
      <a:dk1>
        <a:sysClr val="windowText" lastClr="000000"/>
      </a:dk1>
      <a:lt1>
        <a:sysClr val="window" lastClr="FFFFFF"/>
      </a:lt1>
      <a:dk2>
        <a:srgbClr val="EB3D50"/>
      </a:dk2>
      <a:lt2>
        <a:srgbClr val="E7E6E6"/>
      </a:lt2>
      <a:accent1>
        <a:srgbClr val="6CC2E3"/>
      </a:accent1>
      <a:accent2>
        <a:srgbClr val="ED7D31"/>
      </a:accent2>
      <a:accent3>
        <a:srgbClr val="A5A5A5"/>
      </a:accent3>
      <a:accent4>
        <a:srgbClr val="FFC000"/>
      </a:accent4>
      <a:accent5>
        <a:srgbClr val="4472C4"/>
      </a:accent5>
      <a:accent6>
        <a:srgbClr val="70AD47"/>
      </a:accent6>
      <a:hlink>
        <a:srgbClr val="0563C1"/>
      </a:hlink>
      <a:folHlink>
        <a:srgbClr val="0563C1"/>
      </a:folHlink>
    </a:clrScheme>
    <a:fontScheme name="Custom 2">
      <a:majorFont>
        <a:latin typeface="Zona  Black"/>
        <a:ea typeface=""/>
        <a:cs typeface=""/>
      </a:majorFont>
      <a:minorFont>
        <a:latin typeface="HelveticaNeueLT St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dirty="0">
            <a:solidFill>
              <a:srgbClr val="40BFF0"/>
            </a:solidFill>
            <a:latin typeface="+mj-lt"/>
          </a:defRPr>
        </a:defPPr>
      </a:lstStyle>
    </a:txDef>
  </a:objectDefaults>
  <a:extraClrSchemeLst/>
  <a:extLst>
    <a:ext uri="{05A4C25C-085E-4340-85A3-A5531E510DB2}">
      <thm15:themeFamily xmlns:thm15="http://schemas.microsoft.com/office/thememl/2012/main" name="Présentation2" id="{A6C71C8F-CBF0-4575-8013-2508C6B51DB3}" vid="{05084A1F-93FD-4F1F-A343-F9740BCDF875}"/>
    </a:ext>
  </a:extLst>
</a:theme>
</file>

<file path=ppt/theme/theme2.xml><?xml version="1.0" encoding="utf-8"?>
<a:theme xmlns:a="http://schemas.openxmlformats.org/drawingml/2006/main" name="TEMPLATE PPT - IMIE">
  <a:themeElements>
    <a:clrScheme name="Custom 3">
      <a:dk1>
        <a:sysClr val="windowText" lastClr="000000"/>
      </a:dk1>
      <a:lt1>
        <a:sysClr val="window" lastClr="FFFFFF"/>
      </a:lt1>
      <a:dk2>
        <a:srgbClr val="EB3D50"/>
      </a:dk2>
      <a:lt2>
        <a:srgbClr val="E7E6E6"/>
      </a:lt2>
      <a:accent1>
        <a:srgbClr val="6CC2E3"/>
      </a:accent1>
      <a:accent2>
        <a:srgbClr val="ED7D31"/>
      </a:accent2>
      <a:accent3>
        <a:srgbClr val="A5A5A5"/>
      </a:accent3>
      <a:accent4>
        <a:srgbClr val="FFC000"/>
      </a:accent4>
      <a:accent5>
        <a:srgbClr val="4472C4"/>
      </a:accent5>
      <a:accent6>
        <a:srgbClr val="70AD47"/>
      </a:accent6>
      <a:hlink>
        <a:srgbClr val="0563C1"/>
      </a:hlink>
      <a:folHlink>
        <a:srgbClr val="0563C1"/>
      </a:folHlink>
    </a:clrScheme>
    <a:fontScheme name="Custom 2">
      <a:majorFont>
        <a:latin typeface="Zona  Black"/>
        <a:ea typeface=""/>
        <a:cs typeface=""/>
      </a:majorFont>
      <a:minorFont>
        <a:latin typeface="HelveticaNeueLT St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dirty="0">
            <a:solidFill>
              <a:srgbClr val="40BFF0"/>
            </a:solidFill>
            <a:latin typeface="+mj-lt"/>
          </a:defRPr>
        </a:defPPr>
      </a:lstStyle>
    </a:txDef>
  </a:objectDefaults>
  <a:extraClrSchemeLst/>
  <a:extLst>
    <a:ext uri="{05A4C25C-085E-4340-85A3-A5531E510DB2}">
      <thm15:themeFamily xmlns:thm15="http://schemas.microsoft.com/office/thememl/2012/main" name="01 - JavasScript.pptx" id="{EF048CD9-1382-4B30-8521-BD5080BCB2F5}" vid="{58587226-2821-4AF0-950C-105865CCAE95}"/>
    </a:ext>
  </a:ext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C8A2194F6D70140B38AB767F8EB220F" ma:contentTypeVersion="2" ma:contentTypeDescription="Crée un document." ma:contentTypeScope="" ma:versionID="5b87dc0c82a6357fb44543b64ec4cf80">
  <xsd:schema xmlns:xsd="http://www.w3.org/2001/XMLSchema" xmlns:xs="http://www.w3.org/2001/XMLSchema" xmlns:p="http://schemas.microsoft.com/office/2006/metadata/properties" xmlns:ns2="5d69a498-e8f9-416f-8323-167cdf790f10" targetNamespace="http://schemas.microsoft.com/office/2006/metadata/properties" ma:root="true" ma:fieldsID="8fc70633b68e9fae44106895e885f82f" ns2:_="">
    <xsd:import namespace="5d69a498-e8f9-416f-8323-167cdf790f10"/>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d69a498-e8f9-416f-8323-167cdf790f1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C9D1958-FFDF-4536-97DC-998200630DBA}"/>
</file>

<file path=customXml/itemProps2.xml><?xml version="1.0" encoding="utf-8"?>
<ds:datastoreItem xmlns:ds="http://schemas.openxmlformats.org/officeDocument/2006/customXml" ds:itemID="{23C5A5B7-07C1-4AD2-8508-194E4BF1E9B5}">
  <ds:schemaRef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92895351-755a-4386-881e-fa77b874283b"/>
    <ds:schemaRef ds:uri="http://www.w3.org/XML/1998/namespace"/>
  </ds:schemaRefs>
</ds:datastoreItem>
</file>

<file path=customXml/itemProps3.xml><?xml version="1.0" encoding="utf-8"?>
<ds:datastoreItem xmlns:ds="http://schemas.openxmlformats.org/officeDocument/2006/customXml" ds:itemID="{3E1C308D-D19F-4479-A413-A22CD14E3B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IMIE</Template>
  <TotalTime>5550</TotalTime>
  <Words>1414</Words>
  <Application>Microsoft Office PowerPoint</Application>
  <PresentationFormat>Grand écran</PresentationFormat>
  <Paragraphs>238</Paragraphs>
  <Slides>59</Slides>
  <Notes>27</Notes>
  <HiddenSlides>0</HiddenSlides>
  <MMClips>0</MMClips>
  <ScaleCrop>false</ScaleCrop>
  <HeadingPairs>
    <vt:vector size="6" baseType="variant">
      <vt:variant>
        <vt:lpstr>Polices utilisées</vt:lpstr>
      </vt:variant>
      <vt:variant>
        <vt:i4>9</vt:i4>
      </vt:variant>
      <vt:variant>
        <vt:lpstr>Thème</vt:lpstr>
      </vt:variant>
      <vt:variant>
        <vt:i4>2</vt:i4>
      </vt:variant>
      <vt:variant>
        <vt:lpstr>Titres des diapositives</vt:lpstr>
      </vt:variant>
      <vt:variant>
        <vt:i4>59</vt:i4>
      </vt:variant>
    </vt:vector>
  </HeadingPairs>
  <TitlesOfParts>
    <vt:vector size="70" baseType="lpstr">
      <vt:lpstr>Arial</vt:lpstr>
      <vt:lpstr>Calibri</vt:lpstr>
      <vt:lpstr>HelveticaNeueLT Std</vt:lpstr>
      <vt:lpstr>Lucida Grande</vt:lpstr>
      <vt:lpstr>Segoe UI</vt:lpstr>
      <vt:lpstr>Times</vt:lpstr>
      <vt:lpstr>Verdana</vt:lpstr>
      <vt:lpstr>Wingdings</vt:lpstr>
      <vt:lpstr>Zona  Black</vt:lpstr>
      <vt:lpstr>Thème Office</vt:lpstr>
      <vt:lpstr>TEMPLATE PPT - IMIE</vt:lpstr>
      <vt:lpstr>Présentation PowerPoint</vt:lpstr>
      <vt:lpstr>Ergonomie</vt:lpstr>
      <vt:lpstr>Objectifs de ce module</vt:lpstr>
      <vt:lpstr>Plan du module</vt:lpstr>
      <vt:lpstr>Introduction</vt:lpstr>
      <vt:lpstr>Réflexion</vt:lpstr>
      <vt:lpstr>L’expérience utilisateur</vt:lpstr>
      <vt:lpstr>Définition</vt:lpstr>
      <vt:lpstr>UX ou Ergonomie ?</vt:lpstr>
      <vt:lpstr>Définition (Wikipédia)</vt:lpstr>
      <vt:lpstr>Les métiers de l’UX</vt:lpstr>
      <vt:lpstr>Pourquoi l’UX ?</vt:lpstr>
      <vt:lpstr>La cible</vt:lpstr>
      <vt:lpstr>Un déplacement contrôlé …</vt:lpstr>
      <vt:lpstr>… mais pas figé</vt:lpstr>
      <vt:lpstr>Un sens de la mise en scène</vt:lpstr>
      <vt:lpstr>Des services annexes</vt:lpstr>
      <vt:lpstr>Des services annexes</vt:lpstr>
      <vt:lpstr>Conclusion</vt:lpstr>
      <vt:lpstr>Et pour l’entreprise ?</vt:lpstr>
      <vt:lpstr>Et pour l’entreprise ?</vt:lpstr>
      <vt:lpstr>Conclusion</vt:lpstr>
      <vt:lpstr>Pourquoi être centré sur l’humain ?</vt:lpstr>
      <vt:lpstr>Pour créer de la valeur !</vt:lpstr>
      <vt:lpstr>Attention !</vt:lpstr>
      <vt:lpstr>Comment garder une personne ?</vt:lpstr>
      <vt:lpstr>Présentation PowerPoint</vt:lpstr>
      <vt:lpstr>Exercice</vt:lpstr>
      <vt:lpstr>Des questions ?</vt:lpstr>
      <vt:lpstr>Mise en place d’une bonne UX</vt:lpstr>
      <vt:lpstr>Présentation PowerPoint</vt:lpstr>
      <vt:lpstr>Présentation PowerPoint</vt:lpstr>
      <vt:lpstr>Réflexion</vt:lpstr>
      <vt:lpstr>Présentation PowerPoint</vt:lpstr>
      <vt:lpstr>UX vs UI</vt:lpstr>
      <vt:lpstr>Présentation PowerPoint</vt:lpstr>
      <vt:lpstr>Présentation PowerPoint</vt:lpstr>
      <vt:lpstr>Processus</vt:lpstr>
      <vt:lpstr>Processus</vt:lpstr>
      <vt:lpstr>Présentation PowerPoint</vt:lpstr>
      <vt:lpstr>Processus</vt:lpstr>
      <vt:lpstr>Présentation PowerPoint</vt:lpstr>
      <vt:lpstr>Processus</vt:lpstr>
      <vt:lpstr>Processus</vt:lpstr>
      <vt:lpstr>Processus</vt:lpstr>
      <vt:lpstr>Processus</vt:lpstr>
      <vt:lpstr>Processus</vt:lpstr>
      <vt:lpstr>Processus</vt:lpstr>
      <vt:lpstr>Processus</vt:lpstr>
      <vt:lpstr>Des questions ?</vt:lpstr>
      <vt:lpstr>Comprendre les échecs</vt:lpstr>
      <vt:lpstr>Google Wave (2009)</vt:lpstr>
      <vt:lpstr>Nokia N-Gage</vt:lpstr>
      <vt:lpstr>UX Fails</vt:lpstr>
      <vt:lpstr>Exemples</vt:lpstr>
      <vt:lpstr>Des questions ?</vt:lpstr>
      <vt:lpstr>Réflexion</vt:lpstr>
      <vt:lpstr>Exercice</vt:lpstr>
      <vt:lpstr>Présentation PowerPoint</vt:lpstr>
    </vt:vector>
  </TitlesOfParts>
  <Company>Auvence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benjamin.maas@imie.fr</dc:creator>
  <cp:lastModifiedBy>Benjamin MAAS</cp:lastModifiedBy>
  <cp:revision>551</cp:revision>
  <dcterms:created xsi:type="dcterms:W3CDTF">2013-09-27T15:06:02Z</dcterms:created>
  <dcterms:modified xsi:type="dcterms:W3CDTF">2018-10-15T10:28:16Z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0x0101006C8A2194F6D70140B38AB767F8EB220F</vt:lpwstr>
  </property>
</Properties>
</file>

<file path=docProps/thumbnail.jpeg>
</file>